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7" r:id="rId1"/>
  </p:sldMasterIdLst>
  <p:notesMasterIdLst>
    <p:notesMasterId r:id="rId73"/>
  </p:notesMasterIdLst>
  <p:handoutMasterIdLst>
    <p:handoutMasterId r:id="rId74"/>
  </p:handoutMasterIdLst>
  <p:sldIdLst>
    <p:sldId id="356" r:id="rId2"/>
    <p:sldId id="274" r:id="rId3"/>
    <p:sldId id="369" r:id="rId4"/>
    <p:sldId id="275" r:id="rId5"/>
    <p:sldId id="378" r:id="rId6"/>
    <p:sldId id="354" r:id="rId7"/>
    <p:sldId id="352" r:id="rId8"/>
    <p:sldId id="276" r:id="rId9"/>
    <p:sldId id="379" r:id="rId10"/>
    <p:sldId id="277" r:id="rId11"/>
    <p:sldId id="380" r:id="rId12"/>
    <p:sldId id="278" r:id="rId13"/>
    <p:sldId id="367" r:id="rId14"/>
    <p:sldId id="323" r:id="rId15"/>
    <p:sldId id="280" r:id="rId16"/>
    <p:sldId id="281" r:id="rId17"/>
    <p:sldId id="324" r:id="rId18"/>
    <p:sldId id="325" r:id="rId19"/>
    <p:sldId id="370" r:id="rId20"/>
    <p:sldId id="371" r:id="rId21"/>
    <p:sldId id="368" r:id="rId22"/>
    <p:sldId id="282" r:id="rId23"/>
    <p:sldId id="329" r:id="rId24"/>
    <p:sldId id="328" r:id="rId25"/>
    <p:sldId id="330" r:id="rId26"/>
    <p:sldId id="283" r:id="rId27"/>
    <p:sldId id="331" r:id="rId28"/>
    <p:sldId id="284" r:id="rId29"/>
    <p:sldId id="332" r:id="rId30"/>
    <p:sldId id="333" r:id="rId31"/>
    <p:sldId id="285" r:id="rId32"/>
    <p:sldId id="334" r:id="rId33"/>
    <p:sldId id="286" r:id="rId34"/>
    <p:sldId id="335" r:id="rId35"/>
    <p:sldId id="287" r:id="rId36"/>
    <p:sldId id="336" r:id="rId37"/>
    <p:sldId id="288" r:id="rId38"/>
    <p:sldId id="337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365" r:id="rId47"/>
    <p:sldId id="338" r:id="rId48"/>
    <p:sldId id="296" r:id="rId49"/>
    <p:sldId id="339" r:id="rId50"/>
    <p:sldId id="297" r:id="rId51"/>
    <p:sldId id="298" r:id="rId52"/>
    <p:sldId id="381" r:id="rId53"/>
    <p:sldId id="326" r:id="rId54"/>
    <p:sldId id="327" r:id="rId55"/>
    <p:sldId id="375" r:id="rId56"/>
    <p:sldId id="372" r:id="rId57"/>
    <p:sldId id="373" r:id="rId58"/>
    <p:sldId id="374" r:id="rId59"/>
    <p:sldId id="376" r:id="rId60"/>
    <p:sldId id="377" r:id="rId61"/>
    <p:sldId id="299" r:id="rId62"/>
    <p:sldId id="366" r:id="rId63"/>
    <p:sldId id="340" r:id="rId64"/>
    <p:sldId id="300" r:id="rId65"/>
    <p:sldId id="343" r:id="rId66"/>
    <p:sldId id="342" r:id="rId67"/>
    <p:sldId id="344" r:id="rId68"/>
    <p:sldId id="345" r:id="rId69"/>
    <p:sldId id="346" r:id="rId70"/>
    <p:sldId id="318" r:id="rId71"/>
    <p:sldId id="363" r:id="rId7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08">
          <p15:clr>
            <a:srgbClr val="A4A3A4"/>
          </p15:clr>
        </p15:guide>
        <p15:guide id="2" pos="5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663300"/>
    <a:srgbClr val="FF0000"/>
    <a:srgbClr val="0000CC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776" y="102"/>
      </p:cViewPr>
      <p:guideLst>
        <p:guide orient="horz" pos="808"/>
        <p:guide pos="524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71.xml"/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6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577" tIns="45789" rIns="91577" bIns="45789" numCol="1" anchor="ctr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Helvetica" charset="0"/>
              </a:defRPr>
            </a:lvl1pPr>
          </a:lstStyle>
          <a:p>
            <a:endParaRPr lang="en-US"/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22738" y="0"/>
            <a:ext cx="32051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577" tIns="45789" rIns="91577" bIns="45789" numCol="1" anchor="ctr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Helvetica" charset="0"/>
              </a:defRPr>
            </a:lvl1pPr>
          </a:lstStyle>
          <a:p>
            <a:endParaRPr lang="en-US"/>
          </a:p>
        </p:txBody>
      </p:sp>
      <p:sp>
        <p:nvSpPr>
          <p:cNvPr id="146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56700"/>
            <a:ext cx="3206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Helvetica" charset="0"/>
              </a:defRPr>
            </a:lvl1pPr>
          </a:lstStyle>
          <a:p>
            <a:endParaRPr lang="en-US"/>
          </a:p>
        </p:txBody>
      </p:sp>
      <p:sp>
        <p:nvSpPr>
          <p:cNvPr id="146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22738" y="9156700"/>
            <a:ext cx="32051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Helvetica" charset="0"/>
              </a:defRPr>
            </a:lvl1pPr>
          </a:lstStyle>
          <a:p>
            <a:fld id="{D804A261-E8AD-40BA-BC09-BBF2065EE16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095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60" tIns="48329" rIns="96660" bIns="48329" numCol="1" anchor="ctr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655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60" tIns="48329" rIns="96660" bIns="48329" numCol="1" anchor="ctr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60" tIns="48329" rIns="96660" bIns="4832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60" tIns="48329" rIns="96660" bIns="48329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655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60" tIns="48329" rIns="96660" bIns="48329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charset="0"/>
              </a:defRPr>
            </a:lvl1pPr>
          </a:lstStyle>
          <a:p>
            <a:fld id="{47D0CC0F-F8A6-46F9-8025-8F3397C9FC3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087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7E498C-A652-4356-9FD8-8BC098830C1E}" type="slidenum">
              <a:rPr lang="en-US"/>
              <a:pPr/>
              <a:t>1</a:t>
            </a:fld>
            <a:endParaRPr lang="en-US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CE1CFF-5F31-49E9-A9F7-02E3F360A1E2}" type="slidenum">
              <a:rPr lang="en-US"/>
              <a:pPr/>
              <a:t>10</a:t>
            </a:fld>
            <a:endParaRPr lang="en-US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CA73FD-102E-4715-A076-FDEAD8538759}" type="slidenum">
              <a:rPr lang="en-US"/>
              <a:pPr/>
              <a:t>11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E85CB15-9887-4D68-B2F9-A5BC0A87CC48}" type="slidenum">
              <a:rPr lang="en-US"/>
              <a:pPr/>
              <a:t>12</a:t>
            </a:fld>
            <a:endParaRPr lang="en-US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025C57-2934-4F75-A481-74B08CF7D6DA}" type="slidenum">
              <a:rPr lang="en-US"/>
              <a:pPr/>
              <a:t>13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2E7FC0-367B-41A2-A0C6-46A6AF9D8FB0}" type="slidenum">
              <a:rPr lang="en-US"/>
              <a:pPr/>
              <a:t>14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DA1B2A-0870-4ECE-B50D-5504B301FAFF}" type="slidenum">
              <a:rPr lang="en-US"/>
              <a:pPr/>
              <a:t>15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B5B7976-23B5-4A4C-BC58-9F21A62AB6C8}" type="slidenum">
              <a:rPr lang="en-US"/>
              <a:pPr/>
              <a:t>16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9B93C3-2860-4469-AF0B-C27EDE6D9F0E}" type="slidenum">
              <a:rPr lang="en-US"/>
              <a:pPr/>
              <a:t>17</a:t>
            </a:fld>
            <a:endParaRPr 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DADD832-5FC7-40F0-BE78-62185EC9AF9F}" type="slidenum">
              <a:rPr lang="en-US"/>
              <a:pPr/>
              <a:t>18</a:t>
            </a:fld>
            <a:endParaRPr 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CAC57C-8B45-4B57-8E9D-6D4156E0DEC7}" type="slidenum">
              <a:rPr lang="en-US"/>
              <a:pPr/>
              <a:t>19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409155-F970-43B3-A49B-DCF23E890614}" type="slidenum">
              <a:rPr lang="en-US"/>
              <a:pPr/>
              <a:t>2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58FD44-B16D-41FF-9E3A-FB48A304C16D}" type="slidenum">
              <a:rPr lang="en-US"/>
              <a:pPr/>
              <a:t>20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4EB314-9E45-4818-9AA1-BD374C3A3D6C}" type="slidenum">
              <a:rPr lang="en-US"/>
              <a:pPr/>
              <a:t>21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FCBFA5-BC62-4718-BDE3-4427B02EABB3}" type="slidenum">
              <a:rPr lang="en-US"/>
              <a:pPr/>
              <a:t>22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A98C42-E473-4229-8033-FEF141FEEC22}" type="slidenum">
              <a:rPr lang="en-US"/>
              <a:pPr/>
              <a:t>23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23CD6-5067-4F23-B0C4-01C4F6F1AA14}" type="slidenum">
              <a:rPr lang="en-US"/>
              <a:pPr/>
              <a:t>24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2BEFC5-5BA1-405B-8CD5-EE2637FDA07E}" type="slidenum">
              <a:rPr lang="en-US"/>
              <a:pPr/>
              <a:t>25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68EF0E-3CBB-441C-9643-6B0BCD4DA8B9}" type="slidenum">
              <a:rPr lang="en-US"/>
              <a:pPr/>
              <a:t>26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6A801D-1B0F-4E19-90A8-2321DF5D743E}" type="slidenum">
              <a:rPr lang="en-US"/>
              <a:pPr/>
              <a:t>27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B1576C-332C-473D-84D9-C921CEAAF0DA}" type="slidenum">
              <a:rPr lang="en-US"/>
              <a:pPr/>
              <a:t>28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DED809-B279-4ED7-815D-57D335953A52}" type="slidenum">
              <a:rPr lang="en-US"/>
              <a:pPr/>
              <a:t>29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E57E7B-676A-4D1B-9AAF-46F19B31729A}" type="slidenum">
              <a:rPr lang="en-US"/>
              <a:pPr/>
              <a:t>3</a:t>
            </a:fld>
            <a:endParaRPr lang="en-US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C5E51B-7CF2-4A31-A9BA-6D28DCEDEAF5}" type="slidenum">
              <a:rPr lang="en-US"/>
              <a:pPr/>
              <a:t>30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529687-2DE0-4750-A038-DA5A5226937F}" type="slidenum">
              <a:rPr lang="en-US"/>
              <a:pPr/>
              <a:t>31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919625-1643-4F54-A27A-1BC35FD66221}" type="slidenum">
              <a:rPr lang="en-US"/>
              <a:pPr/>
              <a:t>32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D0EDC3-159C-4A24-AACC-2CE0EACB80AA}" type="slidenum">
              <a:rPr lang="en-US"/>
              <a:pPr/>
              <a:t>33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60D6D5-4A18-43C0-B1A0-0B3C3EBF6633}" type="slidenum">
              <a:rPr lang="en-US"/>
              <a:pPr/>
              <a:t>34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B5366F4-2693-4ACF-8163-7F1A986FB0CD}" type="slidenum">
              <a:rPr lang="en-US"/>
              <a:pPr/>
              <a:t>35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2A710F-909F-4071-B244-5CF62756B28F}" type="slidenum">
              <a:rPr lang="en-US"/>
              <a:pPr/>
              <a:t>36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31EF1E-BA10-4E13-8184-E8B41733FAA9}" type="slidenum">
              <a:rPr lang="en-US"/>
              <a:pPr/>
              <a:t>37</a:t>
            </a:fld>
            <a:endParaRPr 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F08C26-C71C-4546-A6C1-440E79DABBCB}" type="slidenum">
              <a:rPr lang="en-US"/>
              <a:pPr/>
              <a:t>38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9E8A28-0B4F-433E-BFB9-B40803F05760}" type="slidenum">
              <a:rPr lang="en-US"/>
              <a:pPr/>
              <a:t>39</a:t>
            </a:fld>
            <a:endParaRPr 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84272A-50C3-406A-9BCE-6DC815C04930}" type="slidenum">
              <a:rPr lang="en-US"/>
              <a:pPr/>
              <a:t>4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7D7BAB-9A32-40F8-B2A2-FD828EB3AA5A}" type="slidenum">
              <a:rPr lang="en-US"/>
              <a:pPr/>
              <a:t>40</a:t>
            </a:fld>
            <a:endParaRPr lang="en-US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D7AE0B0-DA55-4630-81E7-C2F4E0B14FDE}" type="slidenum">
              <a:rPr lang="en-US"/>
              <a:pPr/>
              <a:t>41</a:t>
            </a:fld>
            <a:endParaRPr 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03A69D-D1E9-4CD4-9A7C-3719D68FA1C7}" type="slidenum">
              <a:rPr lang="en-US"/>
              <a:pPr/>
              <a:t>42</a:t>
            </a:fld>
            <a:endParaRPr lang="en-US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CDD27A6-B59F-469E-AB5D-BF0203CDF100}" type="slidenum">
              <a:rPr lang="en-US"/>
              <a:pPr/>
              <a:t>43</a:t>
            </a:fld>
            <a:endParaRPr 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CC24DC-B1CA-48F4-875A-82444BAFCF4C}" type="slidenum">
              <a:rPr lang="en-US"/>
              <a:pPr/>
              <a:t>44</a:t>
            </a:fld>
            <a:endParaRPr lang="en-US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D3CA5F-2490-46B4-B157-8AE0F132F099}" type="slidenum">
              <a:rPr lang="en-US"/>
              <a:pPr/>
              <a:t>45</a:t>
            </a:fld>
            <a:endParaRPr lang="en-US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A2858E-FC6E-48F3-8852-B98B534B73F9}" type="slidenum">
              <a:rPr lang="en-US"/>
              <a:pPr/>
              <a:t>46</a:t>
            </a:fld>
            <a:endParaRPr lang="en-US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103DD3-E3B0-4E0B-915B-7992EAFED8C2}" type="slidenum">
              <a:rPr lang="en-US"/>
              <a:pPr/>
              <a:t>47</a:t>
            </a:fld>
            <a:endParaRPr lang="en-US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7966B9-517D-49C8-BF19-31C008AC2471}" type="slidenum">
              <a:rPr lang="en-US"/>
              <a:pPr/>
              <a:t>48</a:t>
            </a:fld>
            <a:endParaRPr lang="en-US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E11302-41FF-4FFB-BDBC-13C5A30FF615}" type="slidenum">
              <a:rPr lang="en-US"/>
              <a:pPr/>
              <a:t>49</a:t>
            </a:fld>
            <a:endParaRPr lang="en-US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903A37-2BFA-474B-8573-95686C09827A}" type="slidenum">
              <a:rPr lang="en-US"/>
              <a:pPr/>
              <a:t>5</a:t>
            </a:fld>
            <a:endParaRPr lang="en-US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02B8E3-7C8C-4BE3-9ADE-74D3CAE06024}" type="slidenum">
              <a:rPr lang="en-US"/>
              <a:pPr/>
              <a:t>50</a:t>
            </a:fld>
            <a:endParaRPr lang="en-US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5E89CC-0EBC-4C51-A8E9-D4675A817B20}" type="slidenum">
              <a:rPr lang="en-US"/>
              <a:pPr/>
              <a:t>51</a:t>
            </a:fld>
            <a:endParaRPr lang="en-US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D51640-DF89-44B2-9690-459A342D66FD}" type="slidenum">
              <a:rPr lang="en-US"/>
              <a:pPr/>
              <a:t>53</a:t>
            </a:fld>
            <a:endParaRPr lang="en-US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91517B-4913-4843-812F-4820F43C4A96}" type="slidenum">
              <a:rPr lang="en-US"/>
              <a:pPr/>
              <a:t>54</a:t>
            </a:fld>
            <a:endParaRPr lang="en-US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62022C-EFE9-41F8-9341-DF8B0E8E3BB9}" type="slidenum">
              <a:rPr lang="en-US"/>
              <a:pPr/>
              <a:t>55</a:t>
            </a:fld>
            <a:endParaRPr lang="en-US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B6C934-470F-4D20-AB39-682BDFAFA9CC}" type="slidenum">
              <a:rPr lang="en-US"/>
              <a:pPr/>
              <a:t>56</a:t>
            </a:fld>
            <a:endParaRPr lang="en-US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2FFE0A-9C4F-4879-ABE8-25C022729D47}" type="slidenum">
              <a:rPr lang="en-US"/>
              <a:pPr/>
              <a:t>57</a:t>
            </a:fld>
            <a:endParaRPr lang="en-US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F96E65-58B5-493A-9CCA-279F9EDA91F4}" type="slidenum">
              <a:rPr lang="en-US"/>
              <a:pPr/>
              <a:t>58</a:t>
            </a:fld>
            <a:endParaRPr lang="en-US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8C6CFA-64B9-495D-B2CC-42F82ABBEB78}" type="slidenum">
              <a:rPr lang="en-US"/>
              <a:pPr/>
              <a:t>59</a:t>
            </a:fld>
            <a:endParaRPr lang="en-US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57946E-E9DB-44B6-A5CB-0E8B059ACD02}" type="slidenum">
              <a:rPr lang="en-US"/>
              <a:pPr/>
              <a:t>6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4267C8-D6AE-497A-8DE3-F11D3A7A407F}" type="slidenum">
              <a:rPr lang="en-US"/>
              <a:pPr/>
              <a:t>60</a:t>
            </a:fld>
            <a:endParaRPr lang="en-US"/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A2A3DF-F60F-4FE8-8F11-272CF9C17B26}" type="slidenum">
              <a:rPr lang="en-US"/>
              <a:pPr/>
              <a:t>61</a:t>
            </a:fld>
            <a:endParaRPr lang="en-US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203835-B07A-4EBC-AF93-88CF3FDCCA41}" type="slidenum">
              <a:rPr lang="en-US"/>
              <a:pPr/>
              <a:t>62</a:t>
            </a:fld>
            <a:endParaRPr lang="en-US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BDBC10-1492-49B0-9F1E-F6AE635482FC}" type="slidenum">
              <a:rPr lang="en-US"/>
              <a:pPr/>
              <a:t>63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17F39E-FD7D-4E48-93A2-F4144B167895}" type="slidenum">
              <a:rPr lang="en-US"/>
              <a:pPr/>
              <a:t>64</a:t>
            </a:fld>
            <a:endParaRPr lang="en-US"/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487CF0-220F-4818-ABF9-2F692406E82D}" type="slidenum">
              <a:rPr lang="en-US"/>
              <a:pPr/>
              <a:t>65</a:t>
            </a:fld>
            <a:endParaRPr lang="en-US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D1737B-CF0E-425A-9A49-3205DFB38E96}" type="slidenum">
              <a:rPr lang="en-US"/>
              <a:pPr/>
              <a:t>66</a:t>
            </a:fld>
            <a:endParaRPr lang="en-US"/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1D33B7-FD3E-4FD9-8D1E-1BB502C85C44}" type="slidenum">
              <a:rPr lang="en-US"/>
              <a:pPr/>
              <a:t>67</a:t>
            </a:fld>
            <a:endParaRPr lang="en-US"/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2D1F33-C974-4CE5-A580-A16B3E4F49F4}" type="slidenum">
              <a:rPr lang="en-US"/>
              <a:pPr/>
              <a:t>68</a:t>
            </a:fld>
            <a:endParaRPr lang="en-US"/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2322CC-055D-4E76-A526-2D5E085D1CB9}" type="slidenum">
              <a:rPr lang="en-US"/>
              <a:pPr/>
              <a:t>69</a:t>
            </a:fld>
            <a:endParaRPr lang="en-US"/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210C27-2098-4FCB-8F5E-521C8024FDAB}" type="slidenum">
              <a:rPr lang="en-US"/>
              <a:pPr/>
              <a:t>7</a:t>
            </a:fld>
            <a:endParaRPr lang="en-US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CB8D05-3D7B-49A2-8CCD-B6A1F7CEA3EA}" type="slidenum">
              <a:rPr lang="en-US"/>
              <a:pPr/>
              <a:t>70</a:t>
            </a:fld>
            <a:endParaRPr lang="en-US"/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958093-B979-4D30-89F0-60561941ED16}" type="slidenum">
              <a:rPr lang="en-US"/>
              <a:pPr/>
              <a:t>71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879CEB-FB79-42C9-8446-429084169048}" type="slidenum">
              <a:rPr lang="en-US"/>
              <a:pPr/>
              <a:t>8</a:t>
            </a:fld>
            <a:endParaRPr lang="en-US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88B9DE-6E61-422B-8D23-5B70272E592E}" type="slidenum">
              <a:rPr lang="en-US"/>
              <a:pPr/>
              <a:t>9</a:t>
            </a:fld>
            <a:endParaRPr lang="en-US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83098-46BB-4E85-A7E1-C4417F004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991B76-37E0-4A2A-94A7-2536524A06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CF399-A72E-43EE-B044-4F1939A6F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8DF14-5FFB-45DF-9E48-F4934D459AE3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1E6F8D-9216-4031-9028-980336D61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2F9A8-BF41-4017-BF4F-829DBF9BE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02CA3-A8FD-42CA-8DA1-E3F5F041D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85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58C52-250B-4B52-BFA1-F0FC331D2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0ADDA8-01B1-4FA1-B35B-3321400353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37145-DEE7-4E12-A9BA-EEF8D8007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8DF14-5FFB-45DF-9E48-F4934D459AE3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28C83-4FE7-45DE-A3DA-E876D9D72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A22A2-B26C-45BF-9DCE-18B30268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02CA3-A8FD-42CA-8DA1-E3F5F041D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681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C5AD17-39A1-4AB7-ABD9-A2C66D6EEE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A0824-905A-42BF-A15E-17625E7B9C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7CF24-BDE1-46FC-B317-075894BCF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8DF14-5FFB-45DF-9E48-F4934D459AE3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5D9A8-489C-48B1-8A97-D419D8E4E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3BA55-329F-4DA7-A29C-9BCC91F9B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02CA3-A8FD-42CA-8DA1-E3F5F041D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433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6542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05BB9-7DBD-4DD0-B153-83A80BD4C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974D0-C47C-4A47-913B-AC8676EE7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967C7-1E5F-4C32-9B0F-A155C52A1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8DF14-5FFB-45DF-9E48-F4934D459AE3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36963-E421-4F7D-9FCE-EDE9BEFC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591BF-86B2-45D6-85D0-9DA9B3B5C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02CA3-A8FD-42CA-8DA1-E3F5F041D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841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78E20-6B57-4042-B67C-684E2DA06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A3AF1-F626-4751-8E15-03C90985A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9E1F1-0C74-4271-97C7-40865DAAB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8DF14-5FFB-45DF-9E48-F4934D459AE3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ECE6E-E560-42FB-A267-A37C9B1AD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AF6E1-D9EF-4E13-BD4E-56B96C93E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02CA3-A8FD-42CA-8DA1-E3F5F041D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01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D70B-5201-4529-AEA6-C26CA30A0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921A0-5270-4D45-B47D-4B113AE1B5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CB42BB-EB55-49DD-B372-DE4C17B4BF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A2A818-F5A8-4F2E-95AB-37369AFE0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8DF14-5FFB-45DF-9E48-F4934D459AE3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9094DE-30C5-4EE3-9090-6C897998D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0602D3-DFA9-4B7A-95B2-24100366F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02CA3-A8FD-42CA-8DA1-E3F5F041D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411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0E423-49CF-44AE-A4FB-E3FC73CCF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EE736-7C14-4720-818D-0A0F200C0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9D179D-9E51-460C-BB27-21E897DDBD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927747-1665-431E-A25E-A9105ECF73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4C4858-9235-4B99-A7C3-14C6D2EBF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8AFFF9-014A-4433-9F1D-A59D0B5F8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8DF14-5FFB-45DF-9E48-F4934D459AE3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B960C8-584F-45FC-ADAB-EC97DE386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0C1E73-A91D-4D42-A893-32994D3CC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02CA3-A8FD-42CA-8DA1-E3F5F041D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13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AAA1-0314-4C30-BABB-405854DFE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957014-9521-4C6B-A4C1-FE67EA0BD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8DF14-5FFB-45DF-9E48-F4934D459AE3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079FCF-F6E1-4512-ACF6-F000B51AC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C93F7-761F-4FD6-8DA7-40E0FD316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02CA3-A8FD-42CA-8DA1-E3F5F041D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93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148FF7-5A8D-47BC-8569-9B0DD4139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8DF14-5FFB-45DF-9E48-F4934D459AE3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DCCC91-6448-4E65-B985-952360502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1ADF5-6945-474A-9259-95033D212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02CA3-A8FD-42CA-8DA1-E3F5F041D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253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B940B-64B0-4E22-8AEE-F79ADE0CB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04724-3199-43EB-B9CD-3F5B0E992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0CA88-65A7-4573-AEBB-398D8E111E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AE2289-5C89-4084-9D61-A03142301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8DF14-5FFB-45DF-9E48-F4934D459AE3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6A82F4-64EC-4727-9670-728F88F02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5DDBD8-85EE-456E-BD0B-AA7B6CF8C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02CA3-A8FD-42CA-8DA1-E3F5F041D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197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07E4E-5097-4254-93CA-84AD81026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BD4781-620C-4383-9D78-FA64A1646F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E0768-C970-4EBA-B82D-FB536A6E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47F756-7BF7-4C09-A13D-7729F7040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8DF14-5FFB-45DF-9E48-F4934D459AE3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BD2C82-BFAD-4798-B8F5-0019C01BD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150707-ECAC-4D93-9ED7-64D205760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02CA3-A8FD-42CA-8DA1-E3F5F041D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116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1C43D-FFB5-41B4-A6BC-4542C858C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FFC34D-0106-4C72-9836-D3C4696DD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D19AD-1109-4ED9-AC4A-405374C558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48DF14-5FFB-45DF-9E48-F4934D459AE3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60962-0F35-41F9-8336-0A9B91AE7D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0A148-DC99-4E3A-83F0-71C0A9533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02CA3-A8FD-42CA-8DA1-E3F5F041D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698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.bin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/>
              <a:t>Chapter 9:  Virtual Memory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Valid-Invalid Bit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831850" y="1282700"/>
            <a:ext cx="7245350" cy="5715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600"/>
              <a:t>With each page table entry a valid–invalid bit is associated</a:t>
            </a:r>
            <a:br>
              <a:rPr lang="en-US" sz="1600"/>
            </a:br>
            <a:r>
              <a:rPr lang="en-US" sz="1600"/>
              <a:t>(</a:t>
            </a:r>
            <a:r>
              <a:rPr lang="en-US" sz="1600" b="1">
                <a:solidFill>
                  <a:srgbClr val="FF0000"/>
                </a:solidFill>
              </a:rPr>
              <a:t>v</a:t>
            </a:r>
            <a:r>
              <a:rPr lang="en-US" sz="1600"/>
              <a:t> </a:t>
            </a:r>
            <a:r>
              <a:rPr lang="en-US" sz="1600">
                <a:sym typeface="Symbol" charset="2"/>
              </a:rPr>
              <a:t> in-memory,</a:t>
            </a:r>
            <a:r>
              <a:rPr lang="en-US" sz="160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sz="1600" b="1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sz="1600">
                <a:sym typeface="Symbol" charset="2"/>
              </a:rPr>
              <a:t>  not-in-memory)</a:t>
            </a:r>
          </a:p>
          <a:p>
            <a:pPr>
              <a:lnSpc>
                <a:spcPct val="90000"/>
              </a:lnSpc>
            </a:pPr>
            <a:r>
              <a:rPr lang="en-US" sz="1600">
                <a:sym typeface="Symbol" charset="2"/>
              </a:rPr>
              <a:t>Initially valid–invalid bit is set to</a:t>
            </a:r>
            <a:r>
              <a:rPr lang="en-US" sz="1600" b="1">
                <a:solidFill>
                  <a:srgbClr val="FF0000"/>
                </a:solidFill>
                <a:sym typeface="Symbol" charset="2"/>
              </a:rPr>
              <a:t> i </a:t>
            </a:r>
            <a:r>
              <a:rPr lang="en-US" sz="1600">
                <a:sym typeface="Symbol" charset="2"/>
              </a:rPr>
              <a:t>on all entries</a:t>
            </a:r>
          </a:p>
          <a:p>
            <a:pPr>
              <a:lnSpc>
                <a:spcPct val="90000"/>
              </a:lnSpc>
            </a:pPr>
            <a:r>
              <a:rPr lang="en-US" sz="1600">
                <a:sym typeface="Symbol" charset="2"/>
              </a:rPr>
              <a:t>Example of a page table snapshot:</a:t>
            </a:r>
            <a:br>
              <a:rPr lang="en-US" sz="1600">
                <a:sym typeface="Symbol" charset="2"/>
              </a:rPr>
            </a:br>
            <a:br>
              <a:rPr lang="en-US" sz="1600">
                <a:sym typeface="Symbol" charset="2"/>
              </a:rPr>
            </a:br>
            <a:br>
              <a:rPr lang="en-US" sz="1600">
                <a:sym typeface="Symbol" charset="2"/>
              </a:rPr>
            </a:br>
            <a:br>
              <a:rPr lang="en-US" sz="1600">
                <a:sym typeface="Symbol" charset="2"/>
              </a:rPr>
            </a:br>
            <a:br>
              <a:rPr lang="en-US" sz="1600">
                <a:sym typeface="Symbol" charset="2"/>
              </a:rPr>
            </a:br>
            <a:br>
              <a:rPr lang="en-US" sz="1600">
                <a:sym typeface="Symbol" charset="2"/>
              </a:rPr>
            </a:br>
            <a:br>
              <a:rPr lang="en-US" sz="1600">
                <a:sym typeface="Symbol" charset="2"/>
              </a:rPr>
            </a:br>
            <a:br>
              <a:rPr lang="en-US" sz="1600">
                <a:sym typeface="Symbol" charset="2"/>
              </a:rPr>
            </a:br>
            <a:br>
              <a:rPr lang="en-US" sz="1600">
                <a:sym typeface="Symbol" charset="2"/>
              </a:rPr>
            </a:br>
            <a:br>
              <a:rPr lang="en-US" sz="1600">
                <a:sym typeface="Symbol" charset="2"/>
              </a:rPr>
            </a:br>
            <a:br>
              <a:rPr lang="en-US" sz="1600">
                <a:sym typeface="Symbol" charset="2"/>
              </a:rPr>
            </a:br>
            <a:br>
              <a:rPr lang="en-US" sz="1600">
                <a:sym typeface="Symbol" charset="2"/>
              </a:rPr>
            </a:br>
            <a:br>
              <a:rPr lang="en-US" sz="1600">
                <a:sym typeface="Symbol" charset="2"/>
              </a:rPr>
            </a:br>
            <a:br>
              <a:rPr lang="en-US" sz="1600">
                <a:sym typeface="Symbol" charset="2"/>
              </a:rPr>
            </a:br>
            <a:br>
              <a:rPr lang="en-US" sz="1600">
                <a:sym typeface="Symbol" charset="2"/>
              </a:rPr>
            </a:br>
            <a:br>
              <a:rPr lang="en-US" sz="1600">
                <a:sym typeface="Symbol" charset="2"/>
              </a:rPr>
            </a:br>
            <a:endParaRPr lang="en-US" sz="1600">
              <a:sym typeface="Symbol" charset="2"/>
            </a:endParaRPr>
          </a:p>
          <a:p>
            <a:pPr>
              <a:lnSpc>
                <a:spcPct val="90000"/>
              </a:lnSpc>
            </a:pPr>
            <a:r>
              <a:rPr lang="en-US" sz="1600">
                <a:sym typeface="Symbol" charset="2"/>
              </a:rPr>
              <a:t>During address translation, if valid–invalid bit in page table entry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1600">
                <a:sym typeface="Symbol" charset="2"/>
              </a:rPr>
              <a:t>      is</a:t>
            </a:r>
            <a:r>
              <a:rPr lang="en-US" sz="1600" b="1">
                <a:solidFill>
                  <a:srgbClr val="FF0000"/>
                </a:solidFill>
                <a:sym typeface="Symbol" charset="2"/>
              </a:rPr>
              <a:t> I</a:t>
            </a:r>
            <a:r>
              <a:rPr lang="en-US" sz="1600">
                <a:sym typeface="Symbol" charset="2"/>
              </a:rPr>
              <a:t>  page fault</a:t>
            </a:r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2951163" y="2867025"/>
            <a:ext cx="1878012" cy="2667000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97" name="Line 5"/>
          <p:cNvSpPr>
            <a:spLocks noChangeShapeType="1"/>
          </p:cNvSpPr>
          <p:nvPr/>
        </p:nvSpPr>
        <p:spPr bwMode="auto">
          <a:xfrm>
            <a:off x="2901950" y="3151188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98" name="Line 6"/>
          <p:cNvSpPr>
            <a:spLocks noChangeShapeType="1"/>
          </p:cNvSpPr>
          <p:nvPr/>
        </p:nvSpPr>
        <p:spPr bwMode="auto">
          <a:xfrm>
            <a:off x="2901950" y="3455988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99" name="Line 7"/>
          <p:cNvSpPr>
            <a:spLocks noChangeShapeType="1"/>
          </p:cNvSpPr>
          <p:nvPr/>
        </p:nvSpPr>
        <p:spPr bwMode="auto">
          <a:xfrm>
            <a:off x="2901950" y="3760788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0" name="Line 8"/>
          <p:cNvSpPr>
            <a:spLocks noChangeShapeType="1"/>
          </p:cNvSpPr>
          <p:nvPr/>
        </p:nvSpPr>
        <p:spPr bwMode="auto">
          <a:xfrm>
            <a:off x="2901950" y="4065588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1" name="Line 10"/>
          <p:cNvSpPr>
            <a:spLocks noChangeShapeType="1"/>
          </p:cNvSpPr>
          <p:nvPr/>
        </p:nvSpPr>
        <p:spPr bwMode="auto">
          <a:xfrm>
            <a:off x="2901950" y="4370388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2" name="Line 11"/>
          <p:cNvSpPr>
            <a:spLocks noChangeShapeType="1"/>
          </p:cNvSpPr>
          <p:nvPr/>
        </p:nvSpPr>
        <p:spPr bwMode="auto">
          <a:xfrm>
            <a:off x="2901950" y="4927600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3" name="Line 12"/>
          <p:cNvSpPr>
            <a:spLocks noChangeShapeType="1"/>
          </p:cNvSpPr>
          <p:nvPr/>
        </p:nvSpPr>
        <p:spPr bwMode="auto">
          <a:xfrm>
            <a:off x="2901950" y="5208588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4" name="Line 13"/>
          <p:cNvSpPr>
            <a:spLocks noChangeShapeType="1"/>
          </p:cNvSpPr>
          <p:nvPr/>
        </p:nvSpPr>
        <p:spPr bwMode="auto">
          <a:xfrm>
            <a:off x="4349750" y="2541588"/>
            <a:ext cx="0" cy="297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5" name="Text Box 14"/>
          <p:cNvSpPr txBox="1">
            <a:spLocks noChangeArrowheads="1"/>
          </p:cNvSpPr>
          <p:nvPr/>
        </p:nvSpPr>
        <p:spPr bwMode="auto">
          <a:xfrm>
            <a:off x="4427538" y="2817813"/>
            <a:ext cx="3079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solidFill>
                  <a:srgbClr val="FF0000"/>
                </a:solidFill>
                <a:latin typeface="Helvetica" charset="0"/>
              </a:rPr>
              <a:t>v</a:t>
            </a:r>
          </a:p>
        </p:txBody>
      </p:sp>
      <p:sp>
        <p:nvSpPr>
          <p:cNvPr id="33806" name="Text Box 15"/>
          <p:cNvSpPr txBox="1">
            <a:spLocks noChangeArrowheads="1"/>
          </p:cNvSpPr>
          <p:nvPr/>
        </p:nvSpPr>
        <p:spPr bwMode="auto">
          <a:xfrm>
            <a:off x="4429125" y="3117850"/>
            <a:ext cx="3079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solidFill>
                  <a:srgbClr val="FF0000"/>
                </a:solidFill>
                <a:latin typeface="Helvetica" charset="0"/>
              </a:rPr>
              <a:t>v</a:t>
            </a:r>
          </a:p>
        </p:txBody>
      </p:sp>
      <p:sp>
        <p:nvSpPr>
          <p:cNvPr id="33807" name="Text Box 16"/>
          <p:cNvSpPr txBox="1">
            <a:spLocks noChangeArrowheads="1"/>
          </p:cNvSpPr>
          <p:nvPr/>
        </p:nvSpPr>
        <p:spPr bwMode="auto">
          <a:xfrm>
            <a:off x="4427538" y="3417888"/>
            <a:ext cx="3079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solidFill>
                  <a:srgbClr val="FF0000"/>
                </a:solidFill>
                <a:latin typeface="Helvetica" charset="0"/>
              </a:rPr>
              <a:t>v</a:t>
            </a:r>
          </a:p>
        </p:txBody>
      </p:sp>
      <p:sp>
        <p:nvSpPr>
          <p:cNvPr id="33808" name="Text Box 17"/>
          <p:cNvSpPr txBox="1">
            <a:spLocks noChangeArrowheads="1"/>
          </p:cNvSpPr>
          <p:nvPr/>
        </p:nvSpPr>
        <p:spPr bwMode="auto">
          <a:xfrm>
            <a:off x="4429125" y="3746500"/>
            <a:ext cx="3079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solidFill>
                  <a:srgbClr val="FF0000"/>
                </a:solidFill>
                <a:latin typeface="Helvetica" charset="0"/>
              </a:rPr>
              <a:t>v</a:t>
            </a:r>
          </a:p>
        </p:txBody>
      </p:sp>
      <p:sp>
        <p:nvSpPr>
          <p:cNvPr id="33809" name="Text Box 18"/>
          <p:cNvSpPr txBox="1">
            <a:spLocks noChangeArrowheads="1"/>
          </p:cNvSpPr>
          <p:nvPr/>
        </p:nvSpPr>
        <p:spPr bwMode="auto">
          <a:xfrm>
            <a:off x="4457700" y="4065588"/>
            <a:ext cx="247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solidFill>
                  <a:srgbClr val="FF0000"/>
                </a:solidFill>
                <a:latin typeface="Helvetica" charset="0"/>
              </a:rPr>
              <a:t>i</a:t>
            </a:r>
          </a:p>
        </p:txBody>
      </p:sp>
      <p:sp>
        <p:nvSpPr>
          <p:cNvPr id="33810" name="Text Box 19"/>
          <p:cNvSpPr txBox="1">
            <a:spLocks noChangeArrowheads="1"/>
          </p:cNvSpPr>
          <p:nvPr/>
        </p:nvSpPr>
        <p:spPr bwMode="auto">
          <a:xfrm>
            <a:off x="4457700" y="4903788"/>
            <a:ext cx="247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solidFill>
                  <a:srgbClr val="FF0000"/>
                </a:solidFill>
                <a:latin typeface="Helvetica" charset="0"/>
              </a:rPr>
              <a:t>i</a:t>
            </a:r>
          </a:p>
        </p:txBody>
      </p:sp>
      <p:sp>
        <p:nvSpPr>
          <p:cNvPr id="33811" name="Text Box 20"/>
          <p:cNvSpPr txBox="1">
            <a:spLocks noChangeArrowheads="1"/>
          </p:cNvSpPr>
          <p:nvPr/>
        </p:nvSpPr>
        <p:spPr bwMode="auto">
          <a:xfrm>
            <a:off x="4457700" y="5208588"/>
            <a:ext cx="247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solidFill>
                  <a:srgbClr val="FF0000"/>
                </a:solidFill>
                <a:latin typeface="Helvetica" charset="0"/>
              </a:rPr>
              <a:t>i</a:t>
            </a:r>
          </a:p>
        </p:txBody>
      </p:sp>
      <p:sp>
        <p:nvSpPr>
          <p:cNvPr id="33812" name="Text Box 21"/>
          <p:cNvSpPr txBox="1">
            <a:spLocks noChangeArrowheads="1"/>
          </p:cNvSpPr>
          <p:nvPr/>
        </p:nvSpPr>
        <p:spPr bwMode="auto">
          <a:xfrm>
            <a:off x="3403600" y="4446588"/>
            <a:ext cx="476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charset="0"/>
              </a:rPr>
              <a:t>….</a:t>
            </a:r>
          </a:p>
        </p:txBody>
      </p:sp>
      <p:sp>
        <p:nvSpPr>
          <p:cNvPr id="33813" name="Text Box 22"/>
          <p:cNvSpPr txBox="1">
            <a:spLocks noChangeArrowheads="1"/>
          </p:cNvSpPr>
          <p:nvPr/>
        </p:nvSpPr>
        <p:spPr bwMode="auto">
          <a:xfrm>
            <a:off x="3257550" y="2541588"/>
            <a:ext cx="8429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charset="0"/>
              </a:rPr>
              <a:t>Frame #</a:t>
            </a:r>
          </a:p>
        </p:txBody>
      </p:sp>
      <p:sp>
        <p:nvSpPr>
          <p:cNvPr id="33814" name="Text Box 23"/>
          <p:cNvSpPr txBox="1">
            <a:spLocks noChangeArrowheads="1"/>
          </p:cNvSpPr>
          <p:nvPr/>
        </p:nvSpPr>
        <p:spPr bwMode="auto">
          <a:xfrm>
            <a:off x="4373563" y="2541588"/>
            <a:ext cx="13477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charset="0"/>
              </a:rPr>
              <a:t>valid-invalid bit</a:t>
            </a:r>
          </a:p>
        </p:txBody>
      </p:sp>
      <p:sp>
        <p:nvSpPr>
          <p:cNvPr id="33815" name="Text Box 24"/>
          <p:cNvSpPr txBox="1">
            <a:spLocks noChangeArrowheads="1"/>
          </p:cNvSpPr>
          <p:nvPr/>
        </p:nvSpPr>
        <p:spPr bwMode="auto">
          <a:xfrm>
            <a:off x="3452813" y="5513388"/>
            <a:ext cx="10112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charset="0"/>
              </a:rPr>
              <a:t>page table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3" y="0"/>
            <a:ext cx="8361362" cy="844550"/>
          </a:xfrm>
        </p:spPr>
        <p:txBody>
          <a:bodyPr/>
          <a:lstStyle/>
          <a:p>
            <a:pPr eaLnBrk="1" hangingPunct="1"/>
            <a:r>
              <a:rPr lang="en-US" sz="2400"/>
              <a:t>Page Table When Some Pages Are Not in Main Memory</a:t>
            </a:r>
          </a:p>
        </p:txBody>
      </p:sp>
      <p:pic>
        <p:nvPicPr>
          <p:cNvPr id="3584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52625" y="1243013"/>
            <a:ext cx="4743450" cy="458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Page Fault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>
          <a:xfrm>
            <a:off x="811213" y="1349375"/>
            <a:ext cx="7218362" cy="42100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If there is a reference to a page, first reference to that page will trap to operating system: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dirty="0">
                <a:solidFill>
                  <a:srgbClr val="3366FF"/>
                </a:solidFill>
                <a:sym typeface="Symbol" charset="2"/>
              </a:rPr>
              <a:t>              </a:t>
            </a:r>
            <a:r>
              <a:rPr lang="en-US" b="1" dirty="0">
                <a:solidFill>
                  <a:srgbClr val="3366FF"/>
                </a:solidFill>
                <a:sym typeface="Symbol" charset="2"/>
              </a:rPr>
              <a:t>page fault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dirty="0">
                <a:sym typeface="Symbol" charset="2"/>
              </a:rPr>
              <a:t>Operating system looks at another table to decide:</a:t>
            </a:r>
          </a:p>
          <a:p>
            <a:pPr marL="800100" lvl="1" indent="-342900">
              <a:lnSpc>
                <a:spcPct val="90000"/>
              </a:lnSpc>
            </a:pPr>
            <a:r>
              <a:rPr lang="en-US" dirty="0"/>
              <a:t>Invalid reference </a:t>
            </a:r>
            <a:r>
              <a:rPr lang="en-US" dirty="0">
                <a:sym typeface="Symbol" charset="2"/>
              </a:rPr>
              <a:t> abort</a:t>
            </a:r>
          </a:p>
          <a:p>
            <a:pPr marL="800100" lvl="1" indent="-342900">
              <a:lnSpc>
                <a:spcPct val="90000"/>
              </a:lnSpc>
            </a:pPr>
            <a:r>
              <a:rPr lang="en-US" dirty="0">
                <a:sym typeface="Symbol" charset="2"/>
              </a:rPr>
              <a:t>Just not in memory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dirty="0">
                <a:sym typeface="Symbol" charset="2"/>
              </a:rPr>
              <a:t>Get empty frame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dirty="0">
                <a:sym typeface="Symbol" charset="2"/>
              </a:rPr>
              <a:t>Swap page into frame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dirty="0">
                <a:sym typeface="Symbol" charset="2"/>
              </a:rPr>
              <a:t>Reset tables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dirty="0">
                <a:sym typeface="Symbol" charset="2"/>
              </a:rPr>
              <a:t>Set validation bit = </a:t>
            </a:r>
            <a:r>
              <a:rPr lang="en-US" b="1" dirty="0">
                <a:solidFill>
                  <a:srgbClr val="FF0000"/>
                </a:solidFill>
                <a:sym typeface="Symbol" charset="2"/>
              </a:rPr>
              <a:t>v</a:t>
            </a:r>
            <a:endParaRPr lang="en-US" dirty="0">
              <a:sym typeface="Symbol" charset="2"/>
            </a:endParaRP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dirty="0">
                <a:sym typeface="Symbol" charset="2"/>
              </a:rPr>
              <a:t>Restart the instruction that caused the page fault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Page Fault (Cont.)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>
          <a:xfrm>
            <a:off x="811213" y="1233488"/>
            <a:ext cx="770255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600" dirty="0">
                <a:sym typeface="Symbol" charset="2"/>
              </a:rPr>
              <a:t>Restart instruction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sym typeface="Symbol" charset="2"/>
              </a:rPr>
              <a:t>block move</a:t>
            </a:r>
            <a:br>
              <a:rPr lang="en-US" sz="1600" dirty="0">
                <a:sym typeface="Symbol" charset="2"/>
              </a:rPr>
            </a:br>
            <a:br>
              <a:rPr lang="en-US" sz="1600" dirty="0">
                <a:sym typeface="Symbol" charset="2"/>
              </a:rPr>
            </a:br>
            <a:br>
              <a:rPr lang="en-US" sz="1600" dirty="0">
                <a:sym typeface="Symbol" charset="2"/>
              </a:rPr>
            </a:br>
            <a:br>
              <a:rPr lang="en-US" sz="1600" dirty="0">
                <a:sym typeface="Symbol" charset="2"/>
              </a:rPr>
            </a:br>
            <a:br>
              <a:rPr lang="en-US" sz="1600" dirty="0">
                <a:sym typeface="Symbol" charset="2"/>
              </a:rPr>
            </a:br>
            <a:endParaRPr lang="en-US" sz="1600" dirty="0">
              <a:sym typeface="Symbol" charset="2"/>
            </a:endParaRPr>
          </a:p>
          <a:p>
            <a:pPr lvl="1">
              <a:lnSpc>
                <a:spcPct val="90000"/>
              </a:lnSpc>
              <a:buFont typeface="Monotype Sorts" charset="2"/>
              <a:buNone/>
            </a:pPr>
            <a:endParaRPr lang="en-US" sz="1600" dirty="0">
              <a:sym typeface="Symbol" charset="2"/>
            </a:endParaRPr>
          </a:p>
          <a:p>
            <a:pPr lvl="1">
              <a:lnSpc>
                <a:spcPct val="90000"/>
              </a:lnSpc>
              <a:buFont typeface="Monotype Sorts" charset="2"/>
              <a:buNone/>
            </a:pPr>
            <a:endParaRPr lang="en-US" sz="1600" dirty="0">
              <a:sym typeface="Symbol" charset="2"/>
            </a:endParaRPr>
          </a:p>
          <a:p>
            <a:pPr lvl="1">
              <a:lnSpc>
                <a:spcPct val="90000"/>
              </a:lnSpc>
              <a:buFont typeface="Monotype Sorts" charset="2"/>
              <a:buNone/>
            </a:pPr>
            <a:endParaRPr lang="en-US" sz="1600" dirty="0">
              <a:sym typeface="Symbol" charset="2"/>
            </a:endParaRPr>
          </a:p>
        </p:txBody>
      </p:sp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3381375" y="2132013"/>
            <a:ext cx="9144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3895725" y="2552700"/>
            <a:ext cx="914400" cy="91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2" name="Freeform 6"/>
          <p:cNvSpPr>
            <a:spLocks/>
          </p:cNvSpPr>
          <p:nvPr/>
        </p:nvSpPr>
        <p:spPr bwMode="auto">
          <a:xfrm>
            <a:off x="4289425" y="1965325"/>
            <a:ext cx="533400" cy="533400"/>
          </a:xfrm>
          <a:custGeom>
            <a:avLst/>
            <a:gdLst>
              <a:gd name="T0" fmla="*/ 336 w 344"/>
              <a:gd name="T1" fmla="*/ 376 h 376"/>
              <a:gd name="T2" fmla="*/ 288 w 344"/>
              <a:gd name="T3" fmla="*/ 40 h 376"/>
              <a:gd name="T4" fmla="*/ 0 w 344"/>
              <a:gd name="T5" fmla="*/ 136 h 376"/>
              <a:gd name="T6" fmla="*/ 0 60000 65536"/>
              <a:gd name="T7" fmla="*/ 0 60000 65536"/>
              <a:gd name="T8" fmla="*/ 0 60000 65536"/>
              <a:gd name="T9" fmla="*/ 0 w 344"/>
              <a:gd name="T10" fmla="*/ 0 h 376"/>
              <a:gd name="T11" fmla="*/ 344 w 344"/>
              <a:gd name="T12" fmla="*/ 376 h 3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44" h="376">
                <a:moveTo>
                  <a:pt x="336" y="376"/>
                </a:moveTo>
                <a:cubicBezTo>
                  <a:pt x="340" y="228"/>
                  <a:pt x="344" y="80"/>
                  <a:pt x="288" y="40"/>
                </a:cubicBezTo>
                <a:cubicBezTo>
                  <a:pt x="232" y="0"/>
                  <a:pt x="116" y="68"/>
                  <a:pt x="0" y="13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Steps in Handling a Page Fault</a:t>
            </a:r>
          </a:p>
        </p:txBody>
      </p:sp>
      <p:pic>
        <p:nvPicPr>
          <p:cNvPr id="4198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54163" y="1303338"/>
            <a:ext cx="6156325" cy="463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Performance of Demand Paging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2165350" algn="l"/>
                <a:tab pos="2857500" algn="l"/>
              </a:tabLst>
            </a:pPr>
            <a:r>
              <a:rPr lang="en-US" dirty="0"/>
              <a:t>Page Fault Rate 0 </a:t>
            </a:r>
            <a:r>
              <a:rPr lang="en-US" dirty="0">
                <a:sym typeface="Symbol" charset="2"/>
              </a:rPr>
              <a:t> </a:t>
            </a:r>
            <a:r>
              <a:rPr lang="en-US" i="1" dirty="0">
                <a:sym typeface="Symbol" charset="2"/>
              </a:rPr>
              <a:t>p</a:t>
            </a:r>
            <a:r>
              <a:rPr lang="en-US" dirty="0">
                <a:sym typeface="Symbol" charset="2"/>
              </a:rPr>
              <a:t>  1.0</a:t>
            </a:r>
          </a:p>
          <a:p>
            <a:pPr lvl="1">
              <a:tabLst>
                <a:tab pos="2165350" algn="l"/>
                <a:tab pos="2857500" algn="l"/>
              </a:tabLst>
            </a:pPr>
            <a:r>
              <a:rPr lang="en-US" dirty="0">
                <a:sym typeface="Symbol" charset="2"/>
              </a:rPr>
              <a:t>if </a:t>
            </a:r>
            <a:r>
              <a:rPr lang="en-US" i="1" dirty="0">
                <a:sym typeface="Symbol" charset="2"/>
              </a:rPr>
              <a:t>p</a:t>
            </a:r>
            <a:r>
              <a:rPr lang="en-US" dirty="0">
                <a:sym typeface="Symbol" charset="2"/>
              </a:rPr>
              <a:t> = 0 no page faults </a:t>
            </a:r>
          </a:p>
          <a:p>
            <a:pPr lvl="1">
              <a:tabLst>
                <a:tab pos="2165350" algn="l"/>
                <a:tab pos="2857500" algn="l"/>
              </a:tabLst>
            </a:pPr>
            <a:r>
              <a:rPr lang="en-US" dirty="0">
                <a:sym typeface="Symbol" charset="2"/>
              </a:rPr>
              <a:t>if </a:t>
            </a:r>
            <a:r>
              <a:rPr lang="en-US" i="1" dirty="0">
                <a:sym typeface="Symbol" charset="2"/>
              </a:rPr>
              <a:t>p</a:t>
            </a:r>
            <a:r>
              <a:rPr lang="en-US" dirty="0">
                <a:sym typeface="Symbol" charset="2"/>
              </a:rPr>
              <a:t> = 1, every reference is a fault</a:t>
            </a:r>
            <a:br>
              <a:rPr lang="en-US" dirty="0">
                <a:sym typeface="Symbol" charset="2"/>
              </a:rPr>
            </a:br>
            <a:endParaRPr lang="en-US" dirty="0">
              <a:sym typeface="Symbol" charset="2"/>
            </a:endParaRPr>
          </a:p>
          <a:p>
            <a:pPr>
              <a:tabLst>
                <a:tab pos="2165350" algn="l"/>
                <a:tab pos="2857500" algn="l"/>
              </a:tabLst>
            </a:pPr>
            <a:r>
              <a:rPr lang="en-US" dirty="0">
                <a:sym typeface="Symbol" charset="2"/>
              </a:rPr>
              <a:t>Effective Access Time (EAT)</a:t>
            </a:r>
          </a:p>
          <a:p>
            <a:pPr>
              <a:buFont typeface="Monotype Sorts" charset="2"/>
              <a:buNone/>
              <a:tabLst>
                <a:tab pos="2165350" algn="l"/>
                <a:tab pos="2857500" algn="l"/>
              </a:tabLst>
            </a:pPr>
            <a:r>
              <a:rPr lang="en-US" dirty="0">
                <a:sym typeface="Symbol" charset="2"/>
              </a:rPr>
              <a:t>		EAT = (1 – </a:t>
            </a:r>
            <a:r>
              <a:rPr lang="en-US" i="1" dirty="0">
                <a:sym typeface="Symbol" charset="2"/>
              </a:rPr>
              <a:t>p</a:t>
            </a:r>
            <a:r>
              <a:rPr lang="en-US" dirty="0">
                <a:sym typeface="Symbol" charset="2"/>
              </a:rPr>
              <a:t>) x memory access</a:t>
            </a:r>
          </a:p>
          <a:p>
            <a:pPr>
              <a:buFont typeface="Monotype Sorts" charset="2"/>
              <a:buNone/>
              <a:tabLst>
                <a:tab pos="2165350" algn="l"/>
                <a:tab pos="2857500" algn="l"/>
              </a:tabLst>
            </a:pPr>
            <a:r>
              <a:rPr lang="en-US" dirty="0">
                <a:sym typeface="Symbol" charset="2"/>
              </a:rPr>
              <a:t>			+ </a:t>
            </a:r>
            <a:r>
              <a:rPr lang="en-US" i="1" dirty="0">
                <a:sym typeface="Symbol" charset="2"/>
              </a:rPr>
              <a:t>p</a:t>
            </a:r>
            <a:r>
              <a:rPr lang="en-US" dirty="0">
                <a:sym typeface="Symbol" charset="2"/>
              </a:rPr>
              <a:t> (page fault overhead</a:t>
            </a:r>
          </a:p>
          <a:p>
            <a:pPr>
              <a:buFont typeface="Monotype Sorts" charset="2"/>
              <a:buNone/>
              <a:tabLst>
                <a:tab pos="2165350" algn="l"/>
                <a:tab pos="2857500" algn="l"/>
              </a:tabLst>
            </a:pPr>
            <a:r>
              <a:rPr lang="en-US" dirty="0">
                <a:sym typeface="Symbol" charset="2"/>
              </a:rPr>
              <a:t>			           + swap page out</a:t>
            </a:r>
          </a:p>
          <a:p>
            <a:pPr>
              <a:buFont typeface="Monotype Sorts" charset="2"/>
              <a:buNone/>
              <a:tabLst>
                <a:tab pos="2165350" algn="l"/>
                <a:tab pos="2857500" algn="l"/>
              </a:tabLst>
            </a:pPr>
            <a:r>
              <a:rPr lang="en-US" dirty="0">
                <a:sym typeface="Symbol" charset="2"/>
              </a:rPr>
              <a:t>			           + swap page in</a:t>
            </a:r>
          </a:p>
          <a:p>
            <a:pPr>
              <a:buFont typeface="Monotype Sorts" charset="2"/>
              <a:buNone/>
              <a:tabLst>
                <a:tab pos="2165350" algn="l"/>
                <a:tab pos="2857500" algn="l"/>
              </a:tabLst>
            </a:pPr>
            <a:r>
              <a:rPr lang="en-US" dirty="0">
                <a:sym typeface="Symbol" charset="2"/>
              </a:rPr>
              <a:t>			           + restart overhead</a:t>
            </a:r>
          </a:p>
          <a:p>
            <a:pPr>
              <a:buFont typeface="Monotype Sorts" charset="2"/>
              <a:buNone/>
              <a:tabLst>
                <a:tab pos="2165350" algn="l"/>
                <a:tab pos="2857500" algn="l"/>
              </a:tabLst>
            </a:pPr>
            <a:r>
              <a:rPr lang="en-US" dirty="0">
                <a:sym typeface="Symbol" charset="2"/>
              </a:rPr>
              <a:t>                                                     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Demand Paging Example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774825" algn="l"/>
                <a:tab pos="2279650" algn="l"/>
              </a:tabLst>
            </a:pPr>
            <a:r>
              <a:rPr lang="en-US" dirty="0"/>
              <a:t>Memory access time = 200 nanoseconds</a:t>
            </a:r>
          </a:p>
          <a:p>
            <a:pPr>
              <a:buFont typeface="Monotype Sorts" charset="2"/>
              <a:buNone/>
              <a:tabLst>
                <a:tab pos="1774825" algn="l"/>
                <a:tab pos="2279650" algn="l"/>
              </a:tabLst>
            </a:pPr>
            <a:endParaRPr lang="en-US" dirty="0"/>
          </a:p>
          <a:p>
            <a:pPr>
              <a:tabLst>
                <a:tab pos="1774825" algn="l"/>
                <a:tab pos="2279650" algn="l"/>
              </a:tabLst>
            </a:pPr>
            <a:r>
              <a:rPr lang="en-US" dirty="0"/>
              <a:t>Average page-fault service time = 8 milliseconds</a:t>
            </a:r>
            <a:br>
              <a:rPr lang="en-US" dirty="0"/>
            </a:br>
            <a:endParaRPr lang="en-US" dirty="0"/>
          </a:p>
          <a:p>
            <a:pPr>
              <a:tabLst>
                <a:tab pos="1774825" algn="l"/>
                <a:tab pos="2279650" algn="l"/>
              </a:tabLst>
            </a:pPr>
            <a:r>
              <a:rPr lang="en-US" dirty="0"/>
              <a:t>EAT = (1 – p) x 200 + p (8 milliseconds) </a:t>
            </a:r>
          </a:p>
          <a:p>
            <a:pPr>
              <a:buFont typeface="Monotype Sorts" charset="2"/>
              <a:buNone/>
              <a:tabLst>
                <a:tab pos="1774825" algn="l"/>
                <a:tab pos="2279650" algn="l"/>
              </a:tabLst>
            </a:pPr>
            <a:r>
              <a:rPr lang="en-US" dirty="0"/>
              <a:t>	        = (1 – p  x 200 + p x 8,000,000 </a:t>
            </a:r>
          </a:p>
          <a:p>
            <a:pPr>
              <a:buFont typeface="Monotype Sorts" charset="2"/>
              <a:buNone/>
              <a:tabLst>
                <a:tab pos="1774825" algn="l"/>
                <a:tab pos="2279650" algn="l"/>
              </a:tabLst>
            </a:pPr>
            <a:r>
              <a:rPr lang="en-US" dirty="0"/>
              <a:t>              = 200 + p x 7,999,800</a:t>
            </a:r>
          </a:p>
          <a:p>
            <a:pPr>
              <a:buFont typeface="Monotype Sorts" charset="2"/>
              <a:buNone/>
              <a:tabLst>
                <a:tab pos="1774825" algn="l"/>
                <a:tab pos="2279650" algn="l"/>
              </a:tabLst>
            </a:pPr>
            <a:endParaRPr lang="en-US" dirty="0"/>
          </a:p>
          <a:p>
            <a:pPr>
              <a:tabLst>
                <a:tab pos="1774825" algn="l"/>
                <a:tab pos="2279650" algn="l"/>
              </a:tabLst>
            </a:pPr>
            <a:r>
              <a:rPr lang="en-US" dirty="0"/>
              <a:t>If one access out of 1,000 causes a page fault, then</a:t>
            </a:r>
          </a:p>
          <a:p>
            <a:pPr>
              <a:buFont typeface="Monotype Sorts" charset="2"/>
              <a:buNone/>
              <a:tabLst>
                <a:tab pos="1774825" algn="l"/>
                <a:tab pos="2279650" algn="l"/>
              </a:tabLst>
            </a:pPr>
            <a:r>
              <a:rPr lang="en-US" dirty="0"/>
              <a:t>         EAT = 8.2 microseconds. </a:t>
            </a:r>
          </a:p>
          <a:p>
            <a:pPr>
              <a:buFont typeface="Monotype Sorts" charset="2"/>
              <a:buNone/>
              <a:tabLst>
                <a:tab pos="1774825" algn="l"/>
                <a:tab pos="2279650" algn="l"/>
              </a:tabLst>
            </a:pPr>
            <a:r>
              <a:rPr lang="en-US" dirty="0"/>
              <a:t>      This is a slowdown by a factor of 40!!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Process Creation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81000" indent="-381000"/>
            <a:r>
              <a:rPr lang="en-US"/>
              <a:t>Virtual memory allows other benefits during process creation:</a:t>
            </a:r>
            <a:br>
              <a:rPr lang="en-US"/>
            </a:br>
            <a:endParaRPr lang="en-US"/>
          </a:p>
          <a:p>
            <a:pPr marL="381000" indent="-381000">
              <a:buFont typeface="Monotype Sorts" charset="2"/>
              <a:buNone/>
            </a:pPr>
            <a:r>
              <a:rPr lang="en-US"/>
              <a:t>	- Copy-on-Write</a:t>
            </a:r>
            <a:br>
              <a:rPr lang="en-US"/>
            </a:br>
            <a:endParaRPr lang="en-US"/>
          </a:p>
          <a:p>
            <a:pPr marL="381000" indent="-381000">
              <a:buFont typeface="Monotype Sorts" charset="2"/>
              <a:buNone/>
            </a:pPr>
            <a:r>
              <a:rPr lang="en-US"/>
              <a:t>	- Memory-Mapped Files (later)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Copy-on-Write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Copy-on-Write (COW) allows both parent and child processes to initially </a:t>
            </a:r>
            <a:r>
              <a:rPr lang="en-US" i="1"/>
              <a:t>share</a:t>
            </a:r>
            <a:r>
              <a:rPr lang="en-US"/>
              <a:t> the same pages in memory</a:t>
            </a:r>
            <a:br>
              <a:rPr lang="en-US"/>
            </a:br>
            <a:br>
              <a:rPr lang="en-US"/>
            </a:br>
            <a:r>
              <a:rPr lang="en-US"/>
              <a:t>If either process modifies a shared page, only then is the page copied</a:t>
            </a:r>
          </a:p>
          <a:p>
            <a:endParaRPr lang="en-US"/>
          </a:p>
          <a:p>
            <a:r>
              <a:rPr lang="en-US"/>
              <a:t>COW allows more efficient process creation as only modified pages are copied</a:t>
            </a:r>
          </a:p>
          <a:p>
            <a:endParaRPr lang="en-US"/>
          </a:p>
          <a:p>
            <a:r>
              <a:rPr lang="en-US"/>
              <a:t>Free pages are allocated from a </a:t>
            </a:r>
            <a:r>
              <a:rPr lang="en-US" b="1"/>
              <a:t>pool</a:t>
            </a:r>
            <a:r>
              <a:rPr lang="en-US"/>
              <a:t> of zeroed-out pages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Before Process 1 Modifies Page C</a:t>
            </a:r>
          </a:p>
        </p:txBody>
      </p:sp>
      <p:pic>
        <p:nvPicPr>
          <p:cNvPr id="5222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1225" y="1652588"/>
            <a:ext cx="7489825" cy="421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Chapter 9:  Virtual Memory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811213" y="1233488"/>
            <a:ext cx="8229600" cy="4530725"/>
          </a:xfrm>
        </p:spPr>
        <p:txBody>
          <a:bodyPr/>
          <a:lstStyle/>
          <a:p>
            <a:r>
              <a:rPr lang="en-US"/>
              <a:t>Background</a:t>
            </a:r>
          </a:p>
          <a:p>
            <a:r>
              <a:rPr lang="en-US"/>
              <a:t>Demand Paging</a:t>
            </a:r>
          </a:p>
          <a:p>
            <a:r>
              <a:rPr lang="en-US"/>
              <a:t>Copy-on-Write</a:t>
            </a:r>
          </a:p>
          <a:p>
            <a:r>
              <a:rPr lang="en-US"/>
              <a:t>Page Replacement</a:t>
            </a:r>
          </a:p>
          <a:p>
            <a:r>
              <a:rPr lang="en-US"/>
              <a:t>Allocation of Frames </a:t>
            </a:r>
          </a:p>
          <a:p>
            <a:r>
              <a:rPr lang="en-US"/>
              <a:t>Thrashing</a:t>
            </a:r>
          </a:p>
          <a:p>
            <a:r>
              <a:rPr lang="en-US"/>
              <a:t>Memory-Mapped Files</a:t>
            </a:r>
          </a:p>
          <a:p>
            <a:r>
              <a:rPr lang="en-US"/>
              <a:t>Allocating Kernel Memory</a:t>
            </a:r>
          </a:p>
          <a:p>
            <a:r>
              <a:rPr lang="en-US"/>
              <a:t>Other Considerations</a:t>
            </a:r>
          </a:p>
          <a:p>
            <a:r>
              <a:rPr lang="en-US"/>
              <a:t>Operating-System Examples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After Process 1 Modifies Page C</a:t>
            </a:r>
          </a:p>
        </p:txBody>
      </p:sp>
      <p:pic>
        <p:nvPicPr>
          <p:cNvPr id="54276" name="Picture 4" descr="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49375" y="2044700"/>
            <a:ext cx="6731000" cy="31099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/>
              <a:t>What happens if there is no free frame?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>
          <a:xfrm>
            <a:off x="827088" y="1425575"/>
            <a:ext cx="6683375" cy="4511675"/>
          </a:xfrm>
        </p:spPr>
        <p:txBody>
          <a:bodyPr/>
          <a:lstStyle/>
          <a:p>
            <a:r>
              <a:rPr lang="en-US"/>
              <a:t>Page replacement – find some page in memory, but not really in use, swap it out</a:t>
            </a:r>
          </a:p>
          <a:p>
            <a:pPr lvl="1"/>
            <a:r>
              <a:rPr lang="en-US"/>
              <a:t>algorithm</a:t>
            </a:r>
          </a:p>
          <a:p>
            <a:pPr lvl="1"/>
            <a:r>
              <a:rPr lang="en-US"/>
              <a:t>performance – want an algorithm which will result in minimum number of page faults</a:t>
            </a:r>
          </a:p>
          <a:p>
            <a:r>
              <a:rPr lang="en-US"/>
              <a:t>Same page may be brought into memory several times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Page Replacement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Prevent over-allocation of memory by modifying page-fault service routine to include page replacement</a:t>
            </a:r>
            <a:br>
              <a:rPr lang="en-US"/>
            </a:br>
            <a:endParaRPr lang="en-US"/>
          </a:p>
          <a:p>
            <a:r>
              <a:rPr lang="en-US"/>
              <a:t>Use </a:t>
            </a:r>
            <a:r>
              <a:rPr lang="en-US" b="1">
                <a:solidFill>
                  <a:srgbClr val="3366FF"/>
                </a:solidFill>
              </a:rPr>
              <a:t>modify (dirty) bit </a:t>
            </a:r>
            <a:r>
              <a:rPr lang="en-US"/>
              <a:t>to reduce overhead of page transfers – only modified pages are written to disk</a:t>
            </a:r>
            <a:br>
              <a:rPr lang="en-US"/>
            </a:br>
            <a:endParaRPr lang="en-US"/>
          </a:p>
          <a:p>
            <a:r>
              <a:rPr lang="en-US"/>
              <a:t>Page replacement completes separation between logical memory and physical memory – large virtual memory can be provided on a smaller physical memory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Need For Page Replacement</a:t>
            </a:r>
          </a:p>
        </p:txBody>
      </p:sp>
      <p:pic>
        <p:nvPicPr>
          <p:cNvPr id="60419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7938" y="1187450"/>
            <a:ext cx="6818312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Basic Page Replacement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>
          <a:xfrm>
            <a:off x="831850" y="1439863"/>
            <a:ext cx="6329363" cy="4457700"/>
          </a:xfrm>
        </p:spPr>
        <p:txBody>
          <a:bodyPr/>
          <a:lstStyle/>
          <a:p>
            <a:pPr marL="381000" indent="-381000">
              <a:buFont typeface="Monotype Sorts" charset="2"/>
              <a:buAutoNum type="arabicPeriod"/>
            </a:pPr>
            <a:r>
              <a:rPr lang="en-US"/>
              <a:t>Find the location of the desired page on disk</a:t>
            </a:r>
            <a:br>
              <a:rPr lang="en-US"/>
            </a:br>
            <a:endParaRPr lang="en-US"/>
          </a:p>
          <a:p>
            <a:pPr marL="381000" indent="-381000">
              <a:buFont typeface="Monotype Sorts" charset="2"/>
              <a:buAutoNum type="arabicPeriod"/>
            </a:pPr>
            <a:r>
              <a:rPr lang="en-US"/>
              <a:t>Find a free frame:</a:t>
            </a:r>
            <a:br>
              <a:rPr lang="en-US"/>
            </a:br>
            <a:r>
              <a:rPr lang="en-US"/>
              <a:t>   -  If there is a free frame, use it</a:t>
            </a:r>
            <a:br>
              <a:rPr lang="en-US"/>
            </a:br>
            <a:r>
              <a:rPr lang="en-US"/>
              <a:t>   -  If there is no free frame, use a page replacement 	algorithm to select a </a:t>
            </a:r>
            <a:r>
              <a:rPr lang="en-US" b="1">
                <a:solidFill>
                  <a:srgbClr val="3366FF"/>
                </a:solidFill>
              </a:rPr>
              <a:t>victim</a:t>
            </a:r>
            <a:r>
              <a:rPr lang="en-US">
                <a:solidFill>
                  <a:srgbClr val="3366FF"/>
                </a:solidFill>
              </a:rPr>
              <a:t> </a:t>
            </a:r>
            <a:r>
              <a:rPr lang="en-US"/>
              <a:t>frame</a:t>
            </a:r>
            <a:br>
              <a:rPr lang="en-US"/>
            </a:br>
            <a:endParaRPr lang="en-US"/>
          </a:p>
          <a:p>
            <a:pPr marL="381000" indent="-381000">
              <a:buFont typeface="Monotype Sorts" charset="2"/>
              <a:buAutoNum type="arabicPeriod"/>
            </a:pPr>
            <a:r>
              <a:rPr lang="en-US"/>
              <a:t>Bring  the desired page into the (newly) free frame; update the page and frame tables</a:t>
            </a:r>
            <a:br>
              <a:rPr lang="en-US"/>
            </a:br>
            <a:endParaRPr lang="en-US"/>
          </a:p>
          <a:p>
            <a:pPr marL="381000" indent="-381000">
              <a:buFont typeface="Monotype Sorts" charset="2"/>
              <a:buAutoNum type="arabicPeriod"/>
            </a:pPr>
            <a:r>
              <a:rPr lang="en-US"/>
              <a:t>Restart the process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Page Replacement</a:t>
            </a:r>
          </a:p>
        </p:txBody>
      </p:sp>
      <p:pic>
        <p:nvPicPr>
          <p:cNvPr id="6451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4775" y="1357313"/>
            <a:ext cx="6488113" cy="478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Page Replacement Algorithms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>
          <a:xfrm>
            <a:off x="806450" y="1349375"/>
            <a:ext cx="6457950" cy="4367213"/>
          </a:xfrm>
        </p:spPr>
        <p:txBody>
          <a:bodyPr/>
          <a:lstStyle/>
          <a:p>
            <a:pPr>
              <a:tabLst>
                <a:tab pos="3146425" algn="ctr"/>
              </a:tabLst>
            </a:pPr>
            <a:r>
              <a:rPr lang="en-US"/>
              <a:t>Want lowest page-fault rate</a:t>
            </a:r>
          </a:p>
          <a:p>
            <a:pPr>
              <a:buFont typeface="Monotype Sorts" charset="2"/>
              <a:buNone/>
              <a:tabLst>
                <a:tab pos="3146425" algn="ctr"/>
              </a:tabLst>
            </a:pPr>
            <a:endParaRPr lang="en-US"/>
          </a:p>
          <a:p>
            <a:pPr>
              <a:tabLst>
                <a:tab pos="3146425" algn="ctr"/>
              </a:tabLst>
            </a:pPr>
            <a:r>
              <a:rPr lang="en-US"/>
              <a:t>Evaluate algorithm by running it on a particular string of memory references (reference string) and computing the number of page faults on that string</a:t>
            </a:r>
          </a:p>
          <a:p>
            <a:pPr>
              <a:buFont typeface="Monotype Sorts" charset="2"/>
              <a:buNone/>
              <a:tabLst>
                <a:tab pos="3146425" algn="ctr"/>
              </a:tabLst>
            </a:pPr>
            <a:endParaRPr lang="en-US"/>
          </a:p>
          <a:p>
            <a:pPr>
              <a:tabLst>
                <a:tab pos="3146425" algn="ctr"/>
              </a:tabLst>
            </a:pPr>
            <a:r>
              <a:rPr lang="en-US"/>
              <a:t>In all our examples, the reference string is </a:t>
            </a:r>
          </a:p>
          <a:p>
            <a:pPr>
              <a:buFont typeface="Monotype Sorts" charset="2"/>
              <a:buNone/>
              <a:tabLst>
                <a:tab pos="3146425" algn="ctr"/>
              </a:tabLst>
            </a:pPr>
            <a:r>
              <a:rPr lang="en-US"/>
              <a:t>	   </a:t>
            </a:r>
          </a:p>
          <a:p>
            <a:pPr>
              <a:buFont typeface="Monotype Sorts" charset="2"/>
              <a:buNone/>
              <a:tabLst>
                <a:tab pos="3146425" algn="ctr"/>
              </a:tabLst>
            </a:pPr>
            <a:r>
              <a:rPr lang="en-US"/>
              <a:t>               </a:t>
            </a:r>
            <a:r>
              <a:rPr lang="en-US" b="1">
                <a:solidFill>
                  <a:srgbClr val="FF0000"/>
                </a:solidFill>
              </a:rPr>
              <a:t>1, 2, 3, 4, 1, 2, 5, 1, 2, 3, 4, 5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/>
              <a:t>Graph of Page Faults Versus The Number of Frames</a:t>
            </a:r>
          </a:p>
        </p:txBody>
      </p:sp>
      <p:pic>
        <p:nvPicPr>
          <p:cNvPr id="6861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4938" y="1709738"/>
            <a:ext cx="6215062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First-In-First-Out (FIFO) Algorithm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>
          <a:xfrm>
            <a:off x="831850" y="1154113"/>
            <a:ext cx="7029450" cy="5762625"/>
          </a:xfrm>
        </p:spPr>
        <p:txBody>
          <a:bodyPr/>
          <a:lstStyle/>
          <a:p>
            <a:r>
              <a:rPr lang="en-US" sz="1600" dirty="0"/>
              <a:t>Reference string: 1, 2, 3, 4, 1, 2, 5, 1, 2, 3, 4, 5</a:t>
            </a:r>
          </a:p>
          <a:p>
            <a:r>
              <a:rPr lang="en-US" sz="1600" dirty="0"/>
              <a:t>3 frames (3 pages can be in memory at a time per process)</a:t>
            </a:r>
          </a:p>
          <a:p>
            <a:pPr>
              <a:buFont typeface="Monotype Sorts" charset="2"/>
              <a:buNone/>
            </a:pPr>
            <a:endParaRPr lang="en-US" sz="1600" dirty="0"/>
          </a:p>
          <a:p>
            <a:pPr>
              <a:buFont typeface="Monotype Sorts" charset="2"/>
              <a:buNone/>
            </a:pPr>
            <a:endParaRPr lang="en-US" dirty="0"/>
          </a:p>
          <a:p>
            <a:pPr>
              <a:buFont typeface="Monotype Sorts" charset="2"/>
              <a:buNone/>
            </a:pPr>
            <a:br>
              <a:rPr lang="en-US" dirty="0"/>
            </a:br>
            <a:endParaRPr lang="en-US" dirty="0"/>
          </a:p>
          <a:p>
            <a:pPr>
              <a:buFont typeface="Monotype Sorts" charset="2"/>
              <a:buNone/>
            </a:pPr>
            <a:endParaRPr lang="en-US" dirty="0"/>
          </a:p>
          <a:p>
            <a:r>
              <a:rPr lang="en-US" sz="1600" dirty="0"/>
              <a:t>4 frames</a:t>
            </a:r>
            <a:br>
              <a:rPr lang="en-US" sz="1600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>
              <a:buFont typeface="Monotype Sorts" charset="2"/>
              <a:buNone/>
            </a:pPr>
            <a:br>
              <a:rPr lang="en-US" dirty="0"/>
            </a:br>
            <a:endParaRPr lang="en-US" dirty="0"/>
          </a:p>
          <a:p>
            <a:r>
              <a:rPr lang="en-US" sz="1600" dirty="0" err="1"/>
              <a:t>Belady’s</a:t>
            </a:r>
            <a:r>
              <a:rPr lang="en-US" sz="1600" dirty="0"/>
              <a:t> Anomaly: more frames </a:t>
            </a:r>
            <a:r>
              <a:rPr lang="en-US" sz="1600" dirty="0">
                <a:sym typeface="Symbol" charset="2"/>
              </a:rPr>
              <a:t> more page faults</a:t>
            </a:r>
            <a:endParaRPr lang="en-US" sz="1600" dirty="0"/>
          </a:p>
        </p:txBody>
      </p:sp>
      <p:grpSp>
        <p:nvGrpSpPr>
          <p:cNvPr id="32" name="Group 31"/>
          <p:cNvGrpSpPr/>
          <p:nvPr/>
        </p:nvGrpSpPr>
        <p:grpSpPr>
          <a:xfrm>
            <a:off x="3054350" y="2225675"/>
            <a:ext cx="3175000" cy="1371600"/>
            <a:chOff x="3054350" y="2225675"/>
            <a:chExt cx="3175000" cy="1371600"/>
          </a:xfrm>
        </p:grpSpPr>
        <p:sp>
          <p:nvSpPr>
            <p:cNvPr id="70660" name="Rectangle 4"/>
            <p:cNvSpPr>
              <a:spLocks noChangeArrowheads="1"/>
            </p:cNvSpPr>
            <p:nvPr/>
          </p:nvSpPr>
          <p:spPr bwMode="auto">
            <a:xfrm>
              <a:off x="3441700" y="2225675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Helvetica" charset="0"/>
                </a:rPr>
                <a:t>1</a:t>
              </a:r>
            </a:p>
          </p:txBody>
        </p:sp>
        <p:sp>
          <p:nvSpPr>
            <p:cNvPr id="70661" name="Rectangle 5"/>
            <p:cNvSpPr>
              <a:spLocks noChangeArrowheads="1"/>
            </p:cNvSpPr>
            <p:nvPr/>
          </p:nvSpPr>
          <p:spPr bwMode="auto">
            <a:xfrm>
              <a:off x="3441700" y="2682875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Helvetica" charset="0"/>
                </a:rPr>
                <a:t>2</a:t>
              </a:r>
            </a:p>
          </p:txBody>
        </p:sp>
        <p:sp>
          <p:nvSpPr>
            <p:cNvPr id="70662" name="Rectangle 6"/>
            <p:cNvSpPr>
              <a:spLocks noChangeArrowheads="1"/>
            </p:cNvSpPr>
            <p:nvPr/>
          </p:nvSpPr>
          <p:spPr bwMode="auto">
            <a:xfrm>
              <a:off x="3441700" y="3140075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Helvetica" charset="0"/>
                </a:rPr>
                <a:t>3</a:t>
              </a:r>
            </a:p>
          </p:txBody>
        </p:sp>
        <p:sp>
          <p:nvSpPr>
            <p:cNvPr id="70663" name="Text Box 7"/>
            <p:cNvSpPr txBox="1">
              <a:spLocks noChangeArrowheads="1"/>
            </p:cNvSpPr>
            <p:nvPr/>
          </p:nvSpPr>
          <p:spPr bwMode="auto">
            <a:xfrm>
              <a:off x="3054350" y="2259013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1</a:t>
              </a:r>
            </a:p>
          </p:txBody>
        </p:sp>
        <p:sp>
          <p:nvSpPr>
            <p:cNvPr id="70664" name="Text Box 8"/>
            <p:cNvSpPr txBox="1">
              <a:spLocks noChangeArrowheads="1"/>
            </p:cNvSpPr>
            <p:nvPr/>
          </p:nvSpPr>
          <p:spPr bwMode="auto">
            <a:xfrm>
              <a:off x="3054350" y="2701925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2</a:t>
              </a:r>
            </a:p>
          </p:txBody>
        </p:sp>
        <p:sp>
          <p:nvSpPr>
            <p:cNvPr id="70665" name="Text Box 9"/>
            <p:cNvSpPr txBox="1">
              <a:spLocks noChangeArrowheads="1"/>
            </p:cNvSpPr>
            <p:nvPr/>
          </p:nvSpPr>
          <p:spPr bwMode="auto">
            <a:xfrm>
              <a:off x="3054350" y="3178175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3</a:t>
              </a:r>
            </a:p>
          </p:txBody>
        </p:sp>
        <p:sp>
          <p:nvSpPr>
            <p:cNvPr id="70666" name="Text Box 10"/>
            <p:cNvSpPr txBox="1">
              <a:spLocks noChangeArrowheads="1"/>
            </p:cNvSpPr>
            <p:nvPr/>
          </p:nvSpPr>
          <p:spPr bwMode="auto">
            <a:xfrm>
              <a:off x="3898900" y="2297113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4</a:t>
              </a:r>
            </a:p>
          </p:txBody>
        </p:sp>
        <p:sp>
          <p:nvSpPr>
            <p:cNvPr id="70667" name="Text Box 11"/>
            <p:cNvSpPr txBox="1">
              <a:spLocks noChangeArrowheads="1"/>
            </p:cNvSpPr>
            <p:nvPr/>
          </p:nvSpPr>
          <p:spPr bwMode="auto">
            <a:xfrm>
              <a:off x="3898900" y="2740025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1</a:t>
              </a:r>
            </a:p>
          </p:txBody>
        </p:sp>
        <p:sp>
          <p:nvSpPr>
            <p:cNvPr id="70668" name="Text Box 12"/>
            <p:cNvSpPr txBox="1">
              <a:spLocks noChangeArrowheads="1"/>
            </p:cNvSpPr>
            <p:nvPr/>
          </p:nvSpPr>
          <p:spPr bwMode="auto">
            <a:xfrm>
              <a:off x="3898900" y="3216275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2</a:t>
              </a:r>
            </a:p>
          </p:txBody>
        </p:sp>
        <p:sp>
          <p:nvSpPr>
            <p:cNvPr id="70669" name="Text Box 13"/>
            <p:cNvSpPr txBox="1">
              <a:spLocks noChangeArrowheads="1"/>
            </p:cNvSpPr>
            <p:nvPr/>
          </p:nvSpPr>
          <p:spPr bwMode="auto">
            <a:xfrm>
              <a:off x="4279900" y="2297113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5</a:t>
              </a:r>
            </a:p>
          </p:txBody>
        </p:sp>
        <p:sp>
          <p:nvSpPr>
            <p:cNvPr id="70670" name="Text Box 14"/>
            <p:cNvSpPr txBox="1">
              <a:spLocks noChangeArrowheads="1"/>
            </p:cNvSpPr>
            <p:nvPr/>
          </p:nvSpPr>
          <p:spPr bwMode="auto">
            <a:xfrm>
              <a:off x="4279900" y="2740025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3</a:t>
              </a:r>
            </a:p>
          </p:txBody>
        </p:sp>
        <p:sp>
          <p:nvSpPr>
            <p:cNvPr id="70671" name="Text Box 15"/>
            <p:cNvSpPr txBox="1">
              <a:spLocks noChangeArrowheads="1"/>
            </p:cNvSpPr>
            <p:nvPr/>
          </p:nvSpPr>
          <p:spPr bwMode="auto">
            <a:xfrm>
              <a:off x="4279900" y="3216275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4</a:t>
              </a:r>
            </a:p>
          </p:txBody>
        </p:sp>
        <p:sp>
          <p:nvSpPr>
            <p:cNvPr id="70672" name="Text Box 16"/>
            <p:cNvSpPr txBox="1">
              <a:spLocks noChangeArrowheads="1"/>
            </p:cNvSpPr>
            <p:nvPr/>
          </p:nvSpPr>
          <p:spPr bwMode="auto">
            <a:xfrm>
              <a:off x="4737100" y="2740025"/>
              <a:ext cx="14922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9 page faults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022600" y="3949700"/>
            <a:ext cx="3238500" cy="1828800"/>
            <a:chOff x="3022600" y="3949700"/>
            <a:chExt cx="3238500" cy="1828800"/>
          </a:xfrm>
        </p:grpSpPr>
        <p:sp>
          <p:nvSpPr>
            <p:cNvPr id="70673" name="Rectangle 17"/>
            <p:cNvSpPr>
              <a:spLocks noChangeArrowheads="1"/>
            </p:cNvSpPr>
            <p:nvPr/>
          </p:nvSpPr>
          <p:spPr bwMode="auto">
            <a:xfrm>
              <a:off x="3409950" y="39497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Helvetica" charset="0"/>
                </a:rPr>
                <a:t>1</a:t>
              </a:r>
            </a:p>
          </p:txBody>
        </p:sp>
        <p:sp>
          <p:nvSpPr>
            <p:cNvPr id="70674" name="Rectangle 18"/>
            <p:cNvSpPr>
              <a:spLocks noChangeArrowheads="1"/>
            </p:cNvSpPr>
            <p:nvPr/>
          </p:nvSpPr>
          <p:spPr bwMode="auto">
            <a:xfrm>
              <a:off x="3409950" y="44069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Helvetica" charset="0"/>
                </a:rPr>
                <a:t>2</a:t>
              </a:r>
            </a:p>
          </p:txBody>
        </p:sp>
        <p:sp>
          <p:nvSpPr>
            <p:cNvPr id="70675" name="Rectangle 19"/>
            <p:cNvSpPr>
              <a:spLocks noChangeArrowheads="1"/>
            </p:cNvSpPr>
            <p:nvPr/>
          </p:nvSpPr>
          <p:spPr bwMode="auto">
            <a:xfrm>
              <a:off x="3409950" y="48641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Helvetica" charset="0"/>
                </a:rPr>
                <a:t>3</a:t>
              </a:r>
            </a:p>
          </p:txBody>
        </p:sp>
        <p:sp>
          <p:nvSpPr>
            <p:cNvPr id="70676" name="Text Box 20"/>
            <p:cNvSpPr txBox="1">
              <a:spLocks noChangeArrowheads="1"/>
            </p:cNvSpPr>
            <p:nvPr/>
          </p:nvSpPr>
          <p:spPr bwMode="auto">
            <a:xfrm>
              <a:off x="3022600" y="3983038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1</a:t>
              </a:r>
            </a:p>
          </p:txBody>
        </p:sp>
        <p:sp>
          <p:nvSpPr>
            <p:cNvPr id="70677" name="Text Box 21"/>
            <p:cNvSpPr txBox="1">
              <a:spLocks noChangeArrowheads="1"/>
            </p:cNvSpPr>
            <p:nvPr/>
          </p:nvSpPr>
          <p:spPr bwMode="auto">
            <a:xfrm>
              <a:off x="3022600" y="4425950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2</a:t>
              </a:r>
            </a:p>
          </p:txBody>
        </p:sp>
        <p:sp>
          <p:nvSpPr>
            <p:cNvPr id="70678" name="Text Box 22"/>
            <p:cNvSpPr txBox="1">
              <a:spLocks noChangeArrowheads="1"/>
            </p:cNvSpPr>
            <p:nvPr/>
          </p:nvSpPr>
          <p:spPr bwMode="auto">
            <a:xfrm>
              <a:off x="3022600" y="4902200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3</a:t>
              </a:r>
            </a:p>
          </p:txBody>
        </p:sp>
        <p:sp>
          <p:nvSpPr>
            <p:cNvPr id="70679" name="Text Box 23"/>
            <p:cNvSpPr txBox="1">
              <a:spLocks noChangeArrowheads="1"/>
            </p:cNvSpPr>
            <p:nvPr/>
          </p:nvSpPr>
          <p:spPr bwMode="auto">
            <a:xfrm>
              <a:off x="3867150" y="4021138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5</a:t>
              </a:r>
            </a:p>
          </p:txBody>
        </p:sp>
        <p:sp>
          <p:nvSpPr>
            <p:cNvPr id="70680" name="Text Box 24"/>
            <p:cNvSpPr txBox="1">
              <a:spLocks noChangeArrowheads="1"/>
            </p:cNvSpPr>
            <p:nvPr/>
          </p:nvSpPr>
          <p:spPr bwMode="auto">
            <a:xfrm>
              <a:off x="3867150" y="4464050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1</a:t>
              </a:r>
            </a:p>
          </p:txBody>
        </p:sp>
        <p:sp>
          <p:nvSpPr>
            <p:cNvPr id="70681" name="Text Box 25"/>
            <p:cNvSpPr txBox="1">
              <a:spLocks noChangeArrowheads="1"/>
            </p:cNvSpPr>
            <p:nvPr/>
          </p:nvSpPr>
          <p:spPr bwMode="auto">
            <a:xfrm>
              <a:off x="3867150" y="4940300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2</a:t>
              </a:r>
            </a:p>
          </p:txBody>
        </p:sp>
        <p:sp>
          <p:nvSpPr>
            <p:cNvPr id="70682" name="Text Box 26"/>
            <p:cNvSpPr txBox="1">
              <a:spLocks noChangeArrowheads="1"/>
            </p:cNvSpPr>
            <p:nvPr/>
          </p:nvSpPr>
          <p:spPr bwMode="auto">
            <a:xfrm>
              <a:off x="4248150" y="4021138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4</a:t>
              </a:r>
            </a:p>
          </p:txBody>
        </p:sp>
        <p:sp>
          <p:nvSpPr>
            <p:cNvPr id="70683" name="Text Box 28"/>
            <p:cNvSpPr txBox="1">
              <a:spLocks noChangeArrowheads="1"/>
            </p:cNvSpPr>
            <p:nvPr/>
          </p:nvSpPr>
          <p:spPr bwMode="auto">
            <a:xfrm>
              <a:off x="4248150" y="4483100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5</a:t>
              </a:r>
            </a:p>
          </p:txBody>
        </p:sp>
        <p:sp>
          <p:nvSpPr>
            <p:cNvPr id="70684" name="Text Box 29"/>
            <p:cNvSpPr txBox="1">
              <a:spLocks noChangeArrowheads="1"/>
            </p:cNvSpPr>
            <p:nvPr/>
          </p:nvSpPr>
          <p:spPr bwMode="auto">
            <a:xfrm>
              <a:off x="4641850" y="4464050"/>
              <a:ext cx="16192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10 page faults</a:t>
              </a:r>
            </a:p>
          </p:txBody>
        </p:sp>
        <p:sp>
          <p:nvSpPr>
            <p:cNvPr id="70685" name="Rectangle 30"/>
            <p:cNvSpPr>
              <a:spLocks noChangeArrowheads="1"/>
            </p:cNvSpPr>
            <p:nvPr/>
          </p:nvSpPr>
          <p:spPr bwMode="auto">
            <a:xfrm>
              <a:off x="3409950" y="53213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Helvetica" charset="0"/>
                </a:rPr>
                <a:t>4</a:t>
              </a:r>
            </a:p>
          </p:txBody>
        </p:sp>
        <p:sp>
          <p:nvSpPr>
            <p:cNvPr id="70686" name="Text Box 31"/>
            <p:cNvSpPr txBox="1">
              <a:spLocks noChangeArrowheads="1"/>
            </p:cNvSpPr>
            <p:nvPr/>
          </p:nvSpPr>
          <p:spPr bwMode="auto">
            <a:xfrm>
              <a:off x="3028950" y="5397500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4</a:t>
              </a:r>
            </a:p>
          </p:txBody>
        </p:sp>
        <p:sp>
          <p:nvSpPr>
            <p:cNvPr id="70687" name="Text Box 32"/>
            <p:cNvSpPr txBox="1">
              <a:spLocks noChangeArrowheads="1"/>
            </p:cNvSpPr>
            <p:nvPr/>
          </p:nvSpPr>
          <p:spPr bwMode="auto">
            <a:xfrm>
              <a:off x="3867150" y="5397500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3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FIFO Page Replacement</a:t>
            </a:r>
          </a:p>
        </p:txBody>
      </p:sp>
      <p:pic>
        <p:nvPicPr>
          <p:cNvPr id="7270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33488" y="2043113"/>
            <a:ext cx="6915150" cy="218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Objectives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To describe the benefits of a virtual memory system</a:t>
            </a:r>
            <a:br>
              <a:rPr lang="en-US"/>
            </a:br>
            <a:endParaRPr lang="en-US"/>
          </a:p>
          <a:p>
            <a:r>
              <a:rPr lang="en-US"/>
              <a:t>To explain the concepts of demand paging, page-replacement algorithms, and allocation of page frames</a:t>
            </a:r>
            <a:br>
              <a:rPr lang="en-US"/>
            </a:br>
            <a:endParaRPr lang="en-US"/>
          </a:p>
          <a:p>
            <a:r>
              <a:rPr lang="en-US"/>
              <a:t>To discuss the principle of the working-set model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FIFO Illustrating Belady’s Anomaly</a:t>
            </a:r>
          </a:p>
        </p:txBody>
      </p:sp>
      <p:pic>
        <p:nvPicPr>
          <p:cNvPr id="7475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1100" y="1393825"/>
            <a:ext cx="6810375" cy="436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 Algorithm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890713" algn="l"/>
              </a:tabLst>
            </a:pPr>
            <a:r>
              <a:rPr lang="en-US" dirty="0"/>
              <a:t>Replace page that will not be used for longest period of time</a:t>
            </a:r>
          </a:p>
          <a:p>
            <a:pPr>
              <a:tabLst>
                <a:tab pos="1890713" algn="l"/>
              </a:tabLst>
            </a:pPr>
            <a:r>
              <a:rPr lang="en-US" dirty="0"/>
              <a:t>4 frames example</a:t>
            </a:r>
          </a:p>
          <a:p>
            <a:pPr>
              <a:buFont typeface="Monotype Sorts" charset="2"/>
              <a:buNone/>
              <a:tabLst>
                <a:tab pos="1890713" algn="l"/>
              </a:tabLst>
            </a:pPr>
            <a:r>
              <a:rPr lang="en-US" dirty="0"/>
              <a:t>		 1, 2, 3, 4, 1, 2, 5, 1, 2, 3, 4, 5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>
              <a:tabLst>
                <a:tab pos="1890713" algn="l"/>
              </a:tabLst>
            </a:pPr>
            <a:r>
              <a:rPr lang="en-US" dirty="0"/>
              <a:t>How do you know this?</a:t>
            </a:r>
          </a:p>
          <a:p>
            <a:pPr>
              <a:tabLst>
                <a:tab pos="1890713" algn="l"/>
              </a:tabLst>
            </a:pPr>
            <a:r>
              <a:rPr lang="en-US" dirty="0"/>
              <a:t>Used for measuring how well your algorithm performs</a:t>
            </a:r>
          </a:p>
        </p:txBody>
      </p:sp>
      <p:sp>
        <p:nvSpPr>
          <p:cNvPr id="76804" name="Rectangle 4"/>
          <p:cNvSpPr>
            <a:spLocks noChangeArrowheads="1"/>
          </p:cNvSpPr>
          <p:nvPr/>
        </p:nvSpPr>
        <p:spPr bwMode="auto">
          <a:xfrm>
            <a:off x="3223411" y="3090822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Helvetica" charset="0"/>
              </a:rPr>
              <a:t>1</a:t>
            </a:r>
          </a:p>
        </p:txBody>
      </p:sp>
      <p:sp>
        <p:nvSpPr>
          <p:cNvPr id="76805" name="Rectangle 5"/>
          <p:cNvSpPr>
            <a:spLocks noChangeArrowheads="1"/>
          </p:cNvSpPr>
          <p:nvPr/>
        </p:nvSpPr>
        <p:spPr bwMode="auto">
          <a:xfrm>
            <a:off x="3223411" y="3548022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Helvetica" charset="0"/>
              </a:rPr>
              <a:t>2</a:t>
            </a:r>
          </a:p>
        </p:txBody>
      </p:sp>
      <p:sp>
        <p:nvSpPr>
          <p:cNvPr id="76806" name="Rectangle 6"/>
          <p:cNvSpPr>
            <a:spLocks noChangeArrowheads="1"/>
          </p:cNvSpPr>
          <p:nvPr/>
        </p:nvSpPr>
        <p:spPr bwMode="auto">
          <a:xfrm>
            <a:off x="3223411" y="4005222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Helvetica" charset="0"/>
              </a:rPr>
              <a:t>3</a:t>
            </a:r>
          </a:p>
        </p:txBody>
      </p:sp>
      <p:sp>
        <p:nvSpPr>
          <p:cNvPr id="76807" name="Text Box 7"/>
          <p:cNvSpPr txBox="1">
            <a:spLocks noChangeArrowheads="1"/>
          </p:cNvSpPr>
          <p:nvPr/>
        </p:nvSpPr>
        <p:spPr bwMode="auto">
          <a:xfrm>
            <a:off x="3915561" y="3125787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Helvetica" charset="0"/>
              </a:rPr>
              <a:t>4</a:t>
            </a:r>
          </a:p>
        </p:txBody>
      </p:sp>
      <p:sp>
        <p:nvSpPr>
          <p:cNvPr id="76808" name="Text Box 8"/>
          <p:cNvSpPr txBox="1">
            <a:spLocks noChangeArrowheads="1"/>
          </p:cNvSpPr>
          <p:nvPr/>
        </p:nvSpPr>
        <p:spPr bwMode="auto">
          <a:xfrm>
            <a:off x="5110163" y="3125788"/>
            <a:ext cx="1492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charset="0"/>
              </a:rPr>
              <a:t>6 page faults</a:t>
            </a:r>
          </a:p>
        </p:txBody>
      </p:sp>
      <p:sp>
        <p:nvSpPr>
          <p:cNvPr id="76809" name="Rectangle 9"/>
          <p:cNvSpPr>
            <a:spLocks noChangeArrowheads="1"/>
          </p:cNvSpPr>
          <p:nvPr/>
        </p:nvSpPr>
        <p:spPr bwMode="auto">
          <a:xfrm>
            <a:off x="3223411" y="4462422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Helvetica" charset="0"/>
              </a:rPr>
              <a:t>4</a:t>
            </a:r>
          </a:p>
        </p:txBody>
      </p:sp>
      <p:sp>
        <p:nvSpPr>
          <p:cNvPr id="76810" name="Text Box 10"/>
          <p:cNvSpPr txBox="1">
            <a:spLocks noChangeArrowheads="1"/>
          </p:cNvSpPr>
          <p:nvPr/>
        </p:nvSpPr>
        <p:spPr bwMode="auto">
          <a:xfrm>
            <a:off x="3604411" y="4532109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Helvetica" charset="0"/>
              </a:rPr>
              <a:t>5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 Page Replacement</a:t>
            </a:r>
          </a:p>
        </p:txBody>
      </p:sp>
      <p:pic>
        <p:nvPicPr>
          <p:cNvPr id="7885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66813" y="1819275"/>
            <a:ext cx="7034212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Least Recently Used (LRU) Algorithm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196975"/>
            <a:ext cx="7351713" cy="4483100"/>
          </a:xfrm>
        </p:spPr>
        <p:txBody>
          <a:bodyPr/>
          <a:lstStyle/>
          <a:p>
            <a:r>
              <a:rPr lang="en-US"/>
              <a:t>Reference string:  1, 2, 3, 4, 1, 2, </a:t>
            </a:r>
            <a:r>
              <a:rPr lang="en-US" b="1">
                <a:solidFill>
                  <a:srgbClr val="FF0000"/>
                </a:solidFill>
              </a:rPr>
              <a:t>5</a:t>
            </a:r>
            <a:r>
              <a:rPr lang="en-US"/>
              <a:t>, 1, 2, </a:t>
            </a:r>
            <a:r>
              <a:rPr lang="en-US" b="1">
                <a:solidFill>
                  <a:srgbClr val="0000CC"/>
                </a:solidFill>
              </a:rPr>
              <a:t>3</a:t>
            </a:r>
            <a:r>
              <a:rPr lang="en-US"/>
              <a:t>, </a:t>
            </a:r>
            <a:r>
              <a:rPr lang="en-US" b="1">
                <a:solidFill>
                  <a:srgbClr val="663300"/>
                </a:solidFill>
              </a:rPr>
              <a:t>4</a:t>
            </a:r>
            <a:r>
              <a:rPr lang="en-US"/>
              <a:t>, </a:t>
            </a:r>
            <a:r>
              <a:rPr lang="en-US" b="1">
                <a:solidFill>
                  <a:srgbClr val="009900"/>
                </a:solidFill>
              </a:rPr>
              <a:t>5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  <a:p>
            <a:pPr>
              <a:buFont typeface="Monotype Sorts" charset="2"/>
              <a:buNone/>
            </a:pPr>
            <a:endParaRPr lang="en-US"/>
          </a:p>
          <a:p>
            <a:r>
              <a:rPr lang="en-US"/>
              <a:t>Counter implementation</a:t>
            </a:r>
          </a:p>
          <a:p>
            <a:pPr lvl="1"/>
            <a:r>
              <a:rPr lang="en-US"/>
              <a:t>Every page entry has a counter; every time page is referenced through this entry, copy the clock into the counter</a:t>
            </a:r>
          </a:p>
          <a:p>
            <a:pPr lvl="1"/>
            <a:r>
              <a:rPr lang="en-US"/>
              <a:t>When a page needs to be changed, look at the counters to determine which are to change</a:t>
            </a:r>
          </a:p>
          <a:p>
            <a:pPr>
              <a:buFont typeface="Monotype Sorts" charset="2"/>
              <a:buNone/>
            </a:pPr>
            <a:endParaRPr lang="en-US"/>
          </a:p>
        </p:txBody>
      </p:sp>
      <p:sp>
        <p:nvSpPr>
          <p:cNvPr id="80900" name="Rectangle 50"/>
          <p:cNvSpPr>
            <a:spLocks noChangeArrowheads="1"/>
          </p:cNvSpPr>
          <p:nvPr/>
        </p:nvSpPr>
        <p:spPr bwMode="auto">
          <a:xfrm>
            <a:off x="4638675" y="1728788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>
                <a:solidFill>
                  <a:srgbClr val="009900"/>
                </a:solidFill>
                <a:latin typeface="Helvetica" charset="0"/>
              </a:rPr>
              <a:t>5</a:t>
            </a:r>
          </a:p>
        </p:txBody>
      </p:sp>
      <p:sp>
        <p:nvSpPr>
          <p:cNvPr id="80901" name="Rectangle 51"/>
          <p:cNvSpPr>
            <a:spLocks noChangeArrowheads="1"/>
          </p:cNvSpPr>
          <p:nvPr/>
        </p:nvSpPr>
        <p:spPr bwMode="auto">
          <a:xfrm>
            <a:off x="4638675" y="2185988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Helvetica" charset="0"/>
              </a:rPr>
              <a:t>2</a:t>
            </a:r>
          </a:p>
        </p:txBody>
      </p:sp>
      <p:sp>
        <p:nvSpPr>
          <p:cNvPr id="80902" name="Rectangle 52"/>
          <p:cNvSpPr>
            <a:spLocks noChangeArrowheads="1"/>
          </p:cNvSpPr>
          <p:nvPr/>
        </p:nvSpPr>
        <p:spPr bwMode="auto">
          <a:xfrm>
            <a:off x="4638675" y="2643188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Helvetica" charset="0"/>
              </a:rPr>
              <a:t>4</a:t>
            </a:r>
          </a:p>
        </p:txBody>
      </p:sp>
      <p:sp>
        <p:nvSpPr>
          <p:cNvPr id="80903" name="Rectangle 53"/>
          <p:cNvSpPr>
            <a:spLocks noChangeArrowheads="1"/>
          </p:cNvSpPr>
          <p:nvPr/>
        </p:nvSpPr>
        <p:spPr bwMode="auto">
          <a:xfrm>
            <a:off x="4638675" y="3100388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Helvetica" charset="0"/>
              </a:rPr>
              <a:t>3</a:t>
            </a:r>
          </a:p>
        </p:txBody>
      </p:sp>
      <p:sp>
        <p:nvSpPr>
          <p:cNvPr id="80904" name="Rectangle 54"/>
          <p:cNvSpPr>
            <a:spLocks noChangeArrowheads="1"/>
          </p:cNvSpPr>
          <p:nvPr/>
        </p:nvSpPr>
        <p:spPr bwMode="auto">
          <a:xfrm>
            <a:off x="2620963" y="1727200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Helvetica" charset="0"/>
              </a:rPr>
              <a:t>1</a:t>
            </a:r>
          </a:p>
        </p:txBody>
      </p:sp>
      <p:sp>
        <p:nvSpPr>
          <p:cNvPr id="80905" name="Rectangle 55"/>
          <p:cNvSpPr>
            <a:spLocks noChangeArrowheads="1"/>
          </p:cNvSpPr>
          <p:nvPr/>
        </p:nvSpPr>
        <p:spPr bwMode="auto">
          <a:xfrm>
            <a:off x="2620963" y="2184400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Helvetica" charset="0"/>
              </a:rPr>
              <a:t>2</a:t>
            </a:r>
          </a:p>
        </p:txBody>
      </p:sp>
      <p:sp>
        <p:nvSpPr>
          <p:cNvPr id="80906" name="Rectangle 56"/>
          <p:cNvSpPr>
            <a:spLocks noChangeArrowheads="1"/>
          </p:cNvSpPr>
          <p:nvPr/>
        </p:nvSpPr>
        <p:spPr bwMode="auto">
          <a:xfrm>
            <a:off x="2620963" y="2641600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Helvetica" charset="0"/>
              </a:rPr>
              <a:t>3</a:t>
            </a:r>
          </a:p>
        </p:txBody>
      </p:sp>
      <p:sp>
        <p:nvSpPr>
          <p:cNvPr id="80907" name="Rectangle 57"/>
          <p:cNvSpPr>
            <a:spLocks noChangeArrowheads="1"/>
          </p:cNvSpPr>
          <p:nvPr/>
        </p:nvSpPr>
        <p:spPr bwMode="auto">
          <a:xfrm>
            <a:off x="2620963" y="3098800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Helvetica" charset="0"/>
              </a:rPr>
              <a:t>4</a:t>
            </a:r>
          </a:p>
        </p:txBody>
      </p:sp>
      <p:sp>
        <p:nvSpPr>
          <p:cNvPr id="80908" name="Rectangle 58"/>
          <p:cNvSpPr>
            <a:spLocks noChangeArrowheads="1"/>
          </p:cNvSpPr>
          <p:nvPr/>
        </p:nvSpPr>
        <p:spPr bwMode="auto">
          <a:xfrm>
            <a:off x="3124200" y="1735138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Helvetica" charset="0"/>
              </a:rPr>
              <a:t>1</a:t>
            </a:r>
          </a:p>
        </p:txBody>
      </p:sp>
      <p:sp>
        <p:nvSpPr>
          <p:cNvPr id="80909" name="Rectangle 59"/>
          <p:cNvSpPr>
            <a:spLocks noChangeArrowheads="1"/>
          </p:cNvSpPr>
          <p:nvPr/>
        </p:nvSpPr>
        <p:spPr bwMode="auto">
          <a:xfrm>
            <a:off x="3124200" y="2192338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Helvetica" charset="0"/>
              </a:rPr>
              <a:t>2</a:t>
            </a:r>
          </a:p>
        </p:txBody>
      </p:sp>
      <p:sp>
        <p:nvSpPr>
          <p:cNvPr id="80910" name="Rectangle 60"/>
          <p:cNvSpPr>
            <a:spLocks noChangeArrowheads="1"/>
          </p:cNvSpPr>
          <p:nvPr/>
        </p:nvSpPr>
        <p:spPr bwMode="auto">
          <a:xfrm>
            <a:off x="3124200" y="2649538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tx2"/>
                </a:solidFill>
                <a:latin typeface="Helvetica" charset="0"/>
              </a:rPr>
              <a:t>5</a:t>
            </a:r>
          </a:p>
        </p:txBody>
      </p:sp>
      <p:sp>
        <p:nvSpPr>
          <p:cNvPr id="80911" name="Rectangle 61"/>
          <p:cNvSpPr>
            <a:spLocks noChangeArrowheads="1"/>
          </p:cNvSpPr>
          <p:nvPr/>
        </p:nvSpPr>
        <p:spPr bwMode="auto">
          <a:xfrm>
            <a:off x="3124200" y="3106738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Helvetica" charset="0"/>
              </a:rPr>
              <a:t>4</a:t>
            </a:r>
          </a:p>
        </p:txBody>
      </p:sp>
      <p:sp>
        <p:nvSpPr>
          <p:cNvPr id="80912" name="Rectangle 62"/>
          <p:cNvSpPr>
            <a:spLocks noChangeArrowheads="1"/>
          </p:cNvSpPr>
          <p:nvPr/>
        </p:nvSpPr>
        <p:spPr bwMode="auto">
          <a:xfrm>
            <a:off x="3643313" y="1714500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Helvetica" charset="0"/>
              </a:rPr>
              <a:t>1</a:t>
            </a:r>
          </a:p>
        </p:txBody>
      </p:sp>
      <p:sp>
        <p:nvSpPr>
          <p:cNvPr id="80913" name="Rectangle 63"/>
          <p:cNvSpPr>
            <a:spLocks noChangeArrowheads="1"/>
          </p:cNvSpPr>
          <p:nvPr/>
        </p:nvSpPr>
        <p:spPr bwMode="auto">
          <a:xfrm>
            <a:off x="3643313" y="2171700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Helvetica" charset="0"/>
              </a:rPr>
              <a:t>2</a:t>
            </a:r>
          </a:p>
        </p:txBody>
      </p:sp>
      <p:sp>
        <p:nvSpPr>
          <p:cNvPr id="80914" name="Rectangle 64"/>
          <p:cNvSpPr>
            <a:spLocks noChangeArrowheads="1"/>
          </p:cNvSpPr>
          <p:nvPr/>
        </p:nvSpPr>
        <p:spPr bwMode="auto">
          <a:xfrm>
            <a:off x="3643313" y="2628900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Helvetica" charset="0"/>
              </a:rPr>
              <a:t>5</a:t>
            </a:r>
          </a:p>
        </p:txBody>
      </p:sp>
      <p:sp>
        <p:nvSpPr>
          <p:cNvPr id="80915" name="Rectangle 65"/>
          <p:cNvSpPr>
            <a:spLocks noChangeArrowheads="1"/>
          </p:cNvSpPr>
          <p:nvPr/>
        </p:nvSpPr>
        <p:spPr bwMode="auto">
          <a:xfrm>
            <a:off x="3643313" y="3086100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>
                <a:solidFill>
                  <a:srgbClr val="0000CC"/>
                </a:solidFill>
                <a:latin typeface="Helvetica" charset="0"/>
              </a:rPr>
              <a:t>3</a:t>
            </a:r>
          </a:p>
        </p:txBody>
      </p:sp>
      <p:sp>
        <p:nvSpPr>
          <p:cNvPr id="80916" name="Rectangle 66"/>
          <p:cNvSpPr>
            <a:spLocks noChangeArrowheads="1"/>
          </p:cNvSpPr>
          <p:nvPr/>
        </p:nvSpPr>
        <p:spPr bwMode="auto">
          <a:xfrm>
            <a:off x="4146550" y="1722438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Helvetica" charset="0"/>
              </a:rPr>
              <a:t>1</a:t>
            </a:r>
          </a:p>
        </p:txBody>
      </p:sp>
      <p:sp>
        <p:nvSpPr>
          <p:cNvPr id="80917" name="Rectangle 67"/>
          <p:cNvSpPr>
            <a:spLocks noChangeArrowheads="1"/>
          </p:cNvSpPr>
          <p:nvPr/>
        </p:nvSpPr>
        <p:spPr bwMode="auto">
          <a:xfrm>
            <a:off x="4146550" y="2179638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Helvetica" charset="0"/>
              </a:rPr>
              <a:t>2</a:t>
            </a:r>
          </a:p>
        </p:txBody>
      </p:sp>
      <p:sp>
        <p:nvSpPr>
          <p:cNvPr id="80918" name="Rectangle 68"/>
          <p:cNvSpPr>
            <a:spLocks noChangeArrowheads="1"/>
          </p:cNvSpPr>
          <p:nvPr/>
        </p:nvSpPr>
        <p:spPr bwMode="auto">
          <a:xfrm>
            <a:off x="4146550" y="2636838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>
                <a:latin typeface="Helvetica" charset="0"/>
              </a:rPr>
              <a:t>4</a:t>
            </a:r>
          </a:p>
        </p:txBody>
      </p:sp>
      <p:sp>
        <p:nvSpPr>
          <p:cNvPr id="80919" name="Rectangle 69"/>
          <p:cNvSpPr>
            <a:spLocks noChangeArrowheads="1"/>
          </p:cNvSpPr>
          <p:nvPr/>
        </p:nvSpPr>
        <p:spPr bwMode="auto">
          <a:xfrm>
            <a:off x="4146550" y="3094038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Helvetica" charset="0"/>
              </a:rPr>
              <a:t>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LRU Page Replacement</a:t>
            </a:r>
          </a:p>
        </p:txBody>
      </p:sp>
      <p:pic>
        <p:nvPicPr>
          <p:cNvPr id="82947" name="Picture 4"/>
          <p:cNvPicPr>
            <a:picLocks noChangeAspect="1" noChangeArrowheads="1"/>
          </p:cNvPicPr>
          <p:nvPr/>
        </p:nvPicPr>
        <p:blipFill>
          <a:blip r:embed="rId3"/>
          <a:srcRect l="809" t="32875" r="789" b="32362"/>
          <a:stretch>
            <a:fillRect/>
          </a:stretch>
        </p:blipFill>
        <p:spPr bwMode="auto">
          <a:xfrm>
            <a:off x="911225" y="1755775"/>
            <a:ext cx="7286625" cy="1930400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LRU Algorithm (Cont.)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Stack implementation – keep a stack of page numbers in a double link form:</a:t>
            </a:r>
          </a:p>
          <a:p>
            <a:pPr lvl="1"/>
            <a:r>
              <a:rPr lang="en-US"/>
              <a:t>Page referenced:</a:t>
            </a:r>
          </a:p>
          <a:p>
            <a:pPr lvl="2"/>
            <a:r>
              <a:rPr lang="en-US"/>
              <a:t>move it to the top</a:t>
            </a:r>
          </a:p>
          <a:p>
            <a:pPr lvl="2"/>
            <a:r>
              <a:rPr lang="en-US"/>
              <a:t>requires 6 pointers to be changed</a:t>
            </a:r>
          </a:p>
          <a:p>
            <a:pPr lvl="1"/>
            <a:r>
              <a:rPr lang="en-US"/>
              <a:t>No search for replacement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000"/>
              <a:t>Use Of A Stack to Record The Most Recent Page References</a:t>
            </a:r>
          </a:p>
        </p:txBody>
      </p:sp>
      <p:pic>
        <p:nvPicPr>
          <p:cNvPr id="87043" name="Picture 4"/>
          <p:cNvPicPr>
            <a:picLocks noChangeAspect="1" noChangeArrowheads="1"/>
          </p:cNvPicPr>
          <p:nvPr/>
        </p:nvPicPr>
        <p:blipFill>
          <a:blip r:embed="rId3"/>
          <a:srcRect l="616" t="4620" r="830" b="4620"/>
          <a:stretch>
            <a:fillRect/>
          </a:stretch>
        </p:blipFill>
        <p:spPr bwMode="auto">
          <a:xfrm>
            <a:off x="1581150" y="1914525"/>
            <a:ext cx="5845175" cy="4037013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LRU Approximation Algorithms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idx="1"/>
          </p:nvPr>
        </p:nvSpPr>
        <p:spPr>
          <a:xfrm>
            <a:off x="1073150" y="1233488"/>
            <a:ext cx="7370763" cy="38830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Reference bit</a:t>
            </a:r>
          </a:p>
          <a:p>
            <a:pPr lvl="1">
              <a:lnSpc>
                <a:spcPct val="90000"/>
              </a:lnSpc>
            </a:pPr>
            <a:r>
              <a:rPr lang="en-US" sz="1600"/>
              <a:t>With each page associate a bit, initially = 0</a:t>
            </a:r>
          </a:p>
          <a:p>
            <a:pPr lvl="1">
              <a:lnSpc>
                <a:spcPct val="90000"/>
              </a:lnSpc>
            </a:pPr>
            <a:r>
              <a:rPr lang="en-US" sz="1600"/>
              <a:t>When page is referenced bit set to 1</a:t>
            </a:r>
          </a:p>
          <a:p>
            <a:pPr lvl="1">
              <a:lnSpc>
                <a:spcPct val="90000"/>
              </a:lnSpc>
            </a:pPr>
            <a:r>
              <a:rPr lang="en-US" sz="1600"/>
              <a:t>Replace the one which is 0 (if one exists)</a:t>
            </a:r>
          </a:p>
          <a:p>
            <a:pPr lvl="2">
              <a:lnSpc>
                <a:spcPct val="90000"/>
              </a:lnSpc>
            </a:pPr>
            <a:r>
              <a:rPr lang="en-US" sz="1600"/>
              <a:t>We do not know the order, however</a:t>
            </a:r>
          </a:p>
          <a:p>
            <a:pPr>
              <a:lnSpc>
                <a:spcPct val="90000"/>
              </a:lnSpc>
            </a:pPr>
            <a:r>
              <a:rPr lang="en-US"/>
              <a:t>Second chance</a:t>
            </a:r>
          </a:p>
          <a:p>
            <a:pPr lvl="1">
              <a:lnSpc>
                <a:spcPct val="90000"/>
              </a:lnSpc>
            </a:pPr>
            <a:r>
              <a:rPr lang="en-US" sz="1600"/>
              <a:t>Need reference bit</a:t>
            </a:r>
          </a:p>
          <a:p>
            <a:pPr lvl="1">
              <a:lnSpc>
                <a:spcPct val="90000"/>
              </a:lnSpc>
            </a:pPr>
            <a:r>
              <a:rPr lang="en-US" sz="1600"/>
              <a:t>Clock replacement</a:t>
            </a:r>
          </a:p>
          <a:p>
            <a:pPr lvl="1">
              <a:lnSpc>
                <a:spcPct val="90000"/>
              </a:lnSpc>
            </a:pPr>
            <a:r>
              <a:rPr lang="en-US" sz="1600"/>
              <a:t>If page to be replaced (in clock order) has reference bit = 1 then:</a:t>
            </a:r>
          </a:p>
          <a:p>
            <a:pPr lvl="2">
              <a:lnSpc>
                <a:spcPct val="90000"/>
              </a:lnSpc>
            </a:pPr>
            <a:r>
              <a:rPr lang="en-US" sz="1600"/>
              <a:t>set reference bit 0</a:t>
            </a:r>
          </a:p>
          <a:p>
            <a:pPr lvl="2">
              <a:lnSpc>
                <a:spcPct val="90000"/>
              </a:lnSpc>
            </a:pPr>
            <a:r>
              <a:rPr lang="en-US" sz="1600"/>
              <a:t>leave page in memory</a:t>
            </a:r>
          </a:p>
          <a:p>
            <a:pPr lvl="2">
              <a:lnSpc>
                <a:spcPct val="90000"/>
              </a:lnSpc>
            </a:pPr>
            <a:r>
              <a:rPr lang="en-US" sz="1600"/>
              <a:t>replace next page (in clock order), subject to same rules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828675" y="0"/>
            <a:ext cx="8267700" cy="844550"/>
          </a:xfrm>
        </p:spPr>
        <p:txBody>
          <a:bodyPr/>
          <a:lstStyle/>
          <a:p>
            <a:pPr eaLnBrk="1" hangingPunct="1"/>
            <a:r>
              <a:rPr lang="en-US" sz="2400"/>
              <a:t>Second-Chance (clock) Page-Replacement Algorithm</a:t>
            </a:r>
          </a:p>
        </p:txBody>
      </p:sp>
      <p:pic>
        <p:nvPicPr>
          <p:cNvPr id="9113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09738" y="1285875"/>
            <a:ext cx="5897562" cy="473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Counting Algorithms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idx="1"/>
          </p:nvPr>
        </p:nvSpPr>
        <p:spPr>
          <a:xfrm>
            <a:off x="827088" y="1282700"/>
            <a:ext cx="6765925" cy="4551363"/>
          </a:xfrm>
        </p:spPr>
        <p:txBody>
          <a:bodyPr/>
          <a:lstStyle/>
          <a:p>
            <a:r>
              <a:rPr lang="en-US"/>
              <a:t>Keep a counter of the number of references that have been made to each page</a:t>
            </a:r>
            <a:br>
              <a:rPr lang="en-US"/>
            </a:br>
            <a:endParaRPr lang="en-US"/>
          </a:p>
          <a:p>
            <a:r>
              <a:rPr lang="en-US" b="1">
                <a:solidFill>
                  <a:srgbClr val="3366FF"/>
                </a:solidFill>
              </a:rPr>
              <a:t>LFU Algorithm</a:t>
            </a:r>
            <a:r>
              <a:rPr lang="en-US"/>
              <a:t>:  replaces page with smallest count</a:t>
            </a:r>
            <a:br>
              <a:rPr lang="en-US"/>
            </a:br>
            <a:endParaRPr lang="en-US"/>
          </a:p>
          <a:p>
            <a:r>
              <a:rPr lang="en-US" b="1">
                <a:solidFill>
                  <a:srgbClr val="3366FF"/>
                </a:solidFill>
              </a:rPr>
              <a:t>MFU Algorithm</a:t>
            </a:r>
            <a:r>
              <a:rPr lang="en-US"/>
              <a:t>: based on the argument that the page with the smallest count was probably just brought in and has yet to be used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Background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811213" y="1233488"/>
            <a:ext cx="8229600" cy="4530725"/>
          </a:xfrm>
        </p:spPr>
        <p:txBody>
          <a:bodyPr/>
          <a:lstStyle/>
          <a:p>
            <a:r>
              <a:rPr lang="en-US" b="1" dirty="0">
                <a:solidFill>
                  <a:srgbClr val="3366FF"/>
                </a:solidFill>
              </a:rPr>
              <a:t>Virtual memory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– separation of user logical memory from physical memory.</a:t>
            </a:r>
          </a:p>
          <a:p>
            <a:pPr lvl="1"/>
            <a:r>
              <a:rPr lang="en-US" dirty="0"/>
              <a:t>Only part of the program needs to be in memory for execution</a:t>
            </a:r>
          </a:p>
          <a:p>
            <a:pPr lvl="1"/>
            <a:r>
              <a:rPr lang="en-US" dirty="0"/>
              <a:t>Logical address space can therefore be much larger than physical address space</a:t>
            </a:r>
          </a:p>
          <a:p>
            <a:pPr lvl="1"/>
            <a:r>
              <a:rPr lang="en-US" dirty="0"/>
              <a:t>Allows address spaces to be shared by several processes</a:t>
            </a:r>
          </a:p>
          <a:p>
            <a:pPr lvl="1"/>
            <a:r>
              <a:rPr lang="en-US" dirty="0"/>
              <a:t>Allows for more efficient process creation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Virtual memory can be implemented via:</a:t>
            </a:r>
          </a:p>
          <a:p>
            <a:pPr lvl="1"/>
            <a:r>
              <a:rPr lang="en-US" dirty="0"/>
              <a:t>Demand paging </a:t>
            </a:r>
          </a:p>
          <a:p>
            <a:pPr lvl="1"/>
            <a:r>
              <a:rPr lang="en-US" dirty="0"/>
              <a:t>Demand segmentation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Allocation of Frames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idx="1"/>
          </p:nvPr>
        </p:nvSpPr>
        <p:spPr>
          <a:xfrm>
            <a:off x="827088" y="1425575"/>
            <a:ext cx="7351712" cy="4483100"/>
          </a:xfrm>
        </p:spPr>
        <p:txBody>
          <a:bodyPr/>
          <a:lstStyle/>
          <a:p>
            <a:r>
              <a:rPr lang="en-US"/>
              <a:t>Each process needs </a:t>
            </a:r>
            <a:r>
              <a:rPr lang="en-US" i="1"/>
              <a:t>minimum</a:t>
            </a:r>
            <a:r>
              <a:rPr lang="en-US"/>
              <a:t> number of pages</a:t>
            </a:r>
          </a:p>
          <a:p>
            <a:r>
              <a:rPr lang="en-US"/>
              <a:t>Example:  IBM 370 – 6 pages to handle SS MOVE instruction:</a:t>
            </a:r>
          </a:p>
          <a:p>
            <a:pPr lvl="1"/>
            <a:r>
              <a:rPr lang="en-US"/>
              <a:t>instruction is 6 bytes, might span 2 pages</a:t>
            </a:r>
          </a:p>
          <a:p>
            <a:pPr lvl="1"/>
            <a:r>
              <a:rPr lang="en-US"/>
              <a:t>2 pages to handle </a:t>
            </a:r>
            <a:r>
              <a:rPr lang="en-US" i="1"/>
              <a:t>from</a:t>
            </a:r>
          </a:p>
          <a:p>
            <a:pPr lvl="1"/>
            <a:r>
              <a:rPr lang="en-US"/>
              <a:t>2 pages to handle </a:t>
            </a:r>
            <a:r>
              <a:rPr lang="en-US" i="1"/>
              <a:t>to</a:t>
            </a:r>
          </a:p>
          <a:p>
            <a:r>
              <a:rPr lang="en-US"/>
              <a:t>Two major allocation schemes</a:t>
            </a:r>
          </a:p>
          <a:p>
            <a:pPr lvl="1"/>
            <a:r>
              <a:rPr lang="en-US"/>
              <a:t>fixed allocation</a:t>
            </a:r>
          </a:p>
          <a:p>
            <a:pPr lvl="1"/>
            <a:r>
              <a:rPr lang="en-US"/>
              <a:t>priority allocation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Fixed Allocation</a:t>
            </a:r>
          </a:p>
        </p:txBody>
      </p:sp>
      <p:sp>
        <p:nvSpPr>
          <p:cNvPr id="97285" name="Rectangle 3"/>
          <p:cNvSpPr>
            <a:spLocks noGrp="1" noChangeArrowheads="1"/>
          </p:cNvSpPr>
          <p:nvPr>
            <p:ph idx="1"/>
          </p:nvPr>
        </p:nvSpPr>
        <p:spPr>
          <a:xfrm>
            <a:off x="901700" y="1298575"/>
            <a:ext cx="7551738" cy="3841750"/>
          </a:xfrm>
        </p:spPr>
        <p:txBody>
          <a:bodyPr/>
          <a:lstStyle/>
          <a:p>
            <a:r>
              <a:rPr lang="en-US"/>
              <a:t>Equal allocation – For example, if there are 100 frames and 5 processes, give each process 20 frames.</a:t>
            </a:r>
          </a:p>
          <a:p>
            <a:r>
              <a:rPr lang="en-US"/>
              <a:t>Proportional allocation – Allocate according to the size of process</a:t>
            </a:r>
          </a:p>
        </p:txBody>
      </p:sp>
      <p:graphicFrame>
        <p:nvGraphicFramePr>
          <p:cNvPr id="97282" name="Object 2"/>
          <p:cNvGraphicFramePr>
            <a:graphicFrameLocks noChangeAspect="1"/>
          </p:cNvGraphicFramePr>
          <p:nvPr/>
        </p:nvGraphicFramePr>
        <p:xfrm>
          <a:off x="1625600" y="2312988"/>
          <a:ext cx="2857500" cy="161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96" name="Equation" r:id="rId4" imgW="2857320" imgH="1612800" progId="Equation.3">
                  <p:embed/>
                </p:oleObj>
              </mc:Choice>
              <mc:Fallback>
                <p:oleObj name="Equation" r:id="rId4" imgW="2857320" imgH="16128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5600" y="2312988"/>
                        <a:ext cx="2857500" cy="161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286" name="Line 5"/>
          <p:cNvSpPr>
            <a:spLocks noChangeShapeType="1"/>
          </p:cNvSpPr>
          <p:nvPr/>
        </p:nvSpPr>
        <p:spPr bwMode="auto">
          <a:xfrm>
            <a:off x="1447800" y="2481263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287" name="Line 6"/>
          <p:cNvSpPr>
            <a:spLocks noChangeShapeType="1"/>
          </p:cNvSpPr>
          <p:nvPr/>
        </p:nvSpPr>
        <p:spPr bwMode="auto">
          <a:xfrm>
            <a:off x="1447800" y="2790825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288" name="Line 7"/>
          <p:cNvSpPr>
            <a:spLocks noChangeShapeType="1"/>
          </p:cNvSpPr>
          <p:nvPr/>
        </p:nvSpPr>
        <p:spPr bwMode="auto">
          <a:xfrm>
            <a:off x="1447800" y="3157538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289" name="Line 8"/>
          <p:cNvSpPr>
            <a:spLocks noChangeShapeType="1"/>
          </p:cNvSpPr>
          <p:nvPr/>
        </p:nvSpPr>
        <p:spPr bwMode="auto">
          <a:xfrm>
            <a:off x="1447800" y="36576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97283" name="Object 3"/>
          <p:cNvGraphicFramePr>
            <a:graphicFrameLocks noChangeAspect="1"/>
          </p:cNvGraphicFramePr>
          <p:nvPr/>
        </p:nvGraphicFramePr>
        <p:xfrm>
          <a:off x="2324100" y="4000500"/>
          <a:ext cx="1841500" cy="22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97" name="Equation" r:id="rId6" imgW="1841400" imgH="2209680" progId="Equation.3">
                  <p:embed/>
                </p:oleObj>
              </mc:Choice>
              <mc:Fallback>
                <p:oleObj name="Equation" r:id="rId6" imgW="1841400" imgH="220968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4100" y="4000500"/>
                        <a:ext cx="1841500" cy="2209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Priority Allocation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idx="1"/>
          </p:nvPr>
        </p:nvSpPr>
        <p:spPr>
          <a:xfrm>
            <a:off x="806450" y="1304925"/>
            <a:ext cx="7312025" cy="4394200"/>
          </a:xfrm>
        </p:spPr>
        <p:txBody>
          <a:bodyPr/>
          <a:lstStyle/>
          <a:p>
            <a:r>
              <a:rPr lang="en-US"/>
              <a:t>Use a proportional allocation scheme using priorities rather than size</a:t>
            </a:r>
            <a:br>
              <a:rPr lang="en-US"/>
            </a:br>
            <a:endParaRPr lang="en-US"/>
          </a:p>
          <a:p>
            <a:r>
              <a:rPr lang="en-US"/>
              <a:t>If process </a:t>
            </a:r>
            <a:r>
              <a:rPr lang="en-US" i="1"/>
              <a:t>P</a:t>
            </a:r>
            <a:r>
              <a:rPr lang="en-US" i="1" baseline="-25000"/>
              <a:t>i</a:t>
            </a:r>
            <a:r>
              <a:rPr lang="en-US"/>
              <a:t> generates a page fault,</a:t>
            </a:r>
          </a:p>
          <a:p>
            <a:pPr lvl="1"/>
            <a:r>
              <a:rPr lang="en-US"/>
              <a:t>select for replacement one of its frames</a:t>
            </a:r>
          </a:p>
          <a:p>
            <a:pPr lvl="1"/>
            <a:r>
              <a:rPr lang="en-US"/>
              <a:t>select for replacement a frame from a process with lower priority number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Global vs. Local Allocation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idx="1"/>
          </p:nvPr>
        </p:nvSpPr>
        <p:spPr>
          <a:xfrm>
            <a:off x="827088" y="1382713"/>
            <a:ext cx="6546850" cy="4470400"/>
          </a:xfrm>
        </p:spPr>
        <p:txBody>
          <a:bodyPr/>
          <a:lstStyle/>
          <a:p>
            <a:r>
              <a:rPr lang="en-US" b="1">
                <a:solidFill>
                  <a:srgbClr val="3366FF"/>
                </a:solidFill>
              </a:rPr>
              <a:t>Global replacement</a:t>
            </a:r>
            <a:r>
              <a:rPr lang="en-US">
                <a:solidFill>
                  <a:srgbClr val="3366FF"/>
                </a:solidFill>
              </a:rPr>
              <a:t> </a:t>
            </a:r>
            <a:r>
              <a:rPr lang="en-US"/>
              <a:t>– process selects a replacement frame from the set of all frames; one process can take a frame from another</a:t>
            </a:r>
          </a:p>
          <a:p>
            <a:r>
              <a:rPr lang="en-US" b="1">
                <a:solidFill>
                  <a:srgbClr val="3366FF"/>
                </a:solidFill>
              </a:rPr>
              <a:t>Local replacement</a:t>
            </a:r>
            <a:r>
              <a:rPr lang="en-US">
                <a:solidFill>
                  <a:srgbClr val="3366FF"/>
                </a:solidFill>
              </a:rPr>
              <a:t> </a:t>
            </a:r>
            <a:r>
              <a:rPr lang="en-US"/>
              <a:t>– each process selects from only its own set of allocated frames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Thrashing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idx="1"/>
          </p:nvPr>
        </p:nvSpPr>
        <p:spPr>
          <a:xfrm>
            <a:off x="812800" y="1411288"/>
            <a:ext cx="7351713" cy="4483100"/>
          </a:xfrm>
        </p:spPr>
        <p:txBody>
          <a:bodyPr/>
          <a:lstStyle/>
          <a:p>
            <a:r>
              <a:rPr lang="en-US" dirty="0"/>
              <a:t>If a process does not have “enough” pages, the page-fault rate is very high.  This leads to:</a:t>
            </a:r>
          </a:p>
          <a:p>
            <a:pPr lvl="1"/>
            <a:r>
              <a:rPr lang="en-US" dirty="0"/>
              <a:t>low CPU utilization</a:t>
            </a:r>
          </a:p>
          <a:p>
            <a:pPr lvl="1"/>
            <a:r>
              <a:rPr lang="en-US" dirty="0"/>
              <a:t>operating system thinks that it needs to increase the degree of multiprogramming</a:t>
            </a:r>
          </a:p>
          <a:p>
            <a:pPr lvl="1"/>
            <a:r>
              <a:rPr lang="en-US" dirty="0"/>
              <a:t>another process added to the system</a:t>
            </a:r>
            <a:br>
              <a:rPr lang="en-US" dirty="0"/>
            </a:br>
            <a:endParaRPr lang="en-US" dirty="0"/>
          </a:p>
          <a:p>
            <a:r>
              <a:rPr lang="en-US" b="1" dirty="0">
                <a:solidFill>
                  <a:srgbClr val="3366FF"/>
                </a:solidFill>
              </a:rPr>
              <a:t>Thrashing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>
                <a:sym typeface="Symbol" charset="2"/>
              </a:rPr>
              <a:t> a process is busy swapping pages in and out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7410450" cy="576262"/>
          </a:xfrm>
        </p:spPr>
        <p:txBody>
          <a:bodyPr/>
          <a:lstStyle/>
          <a:p>
            <a:pPr eaLnBrk="1" hangingPunct="1"/>
            <a:r>
              <a:rPr lang="en-US"/>
              <a:t>Thrashing (Cont.)</a:t>
            </a:r>
            <a:endParaRPr lang="en-US" sz="2400"/>
          </a:p>
        </p:txBody>
      </p:sp>
      <p:pic>
        <p:nvPicPr>
          <p:cNvPr id="105475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0150" y="1535113"/>
            <a:ext cx="6753225" cy="3894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1009650" y="277813"/>
            <a:ext cx="7412038" cy="576262"/>
          </a:xfrm>
        </p:spPr>
        <p:txBody>
          <a:bodyPr/>
          <a:lstStyle/>
          <a:p>
            <a:pPr eaLnBrk="1" hangingPunct="1"/>
            <a:r>
              <a:rPr lang="en-US"/>
              <a:t>Demand Paging and Thrashing </a:t>
            </a:r>
            <a:endParaRPr lang="en-US" sz="2400"/>
          </a:p>
        </p:txBody>
      </p:sp>
      <p:sp>
        <p:nvSpPr>
          <p:cNvPr id="107523" name="Rectangle 3"/>
          <p:cNvSpPr>
            <a:spLocks noGrp="1" noChangeArrowheads="1"/>
          </p:cNvSpPr>
          <p:nvPr>
            <p:ph idx="1"/>
          </p:nvPr>
        </p:nvSpPr>
        <p:spPr>
          <a:xfrm>
            <a:off x="989013" y="1477963"/>
            <a:ext cx="7869237" cy="2203450"/>
          </a:xfrm>
        </p:spPr>
        <p:txBody>
          <a:bodyPr/>
          <a:lstStyle/>
          <a:p>
            <a:r>
              <a:rPr lang="en-US" sz="1600"/>
              <a:t>Why does demand paging work?</a:t>
            </a:r>
            <a:br>
              <a:rPr lang="en-US" sz="1600"/>
            </a:br>
            <a:r>
              <a:rPr lang="en-US" sz="1600"/>
              <a:t>Locality model</a:t>
            </a:r>
          </a:p>
          <a:p>
            <a:pPr lvl="1"/>
            <a:r>
              <a:rPr lang="en-US" sz="1600"/>
              <a:t>Process migrates from one locality to another</a:t>
            </a:r>
          </a:p>
          <a:p>
            <a:pPr lvl="1"/>
            <a:r>
              <a:rPr lang="en-US" sz="1600"/>
              <a:t>Localities may overlap</a:t>
            </a:r>
          </a:p>
          <a:p>
            <a:pPr lvl="1">
              <a:buFont typeface="Monotype Sorts" charset="2"/>
              <a:buNone/>
            </a:pPr>
            <a:endParaRPr lang="en-US" sz="1600"/>
          </a:p>
          <a:p>
            <a:r>
              <a:rPr lang="en-US" sz="1600"/>
              <a:t>Why does thrashing occur?</a:t>
            </a:r>
            <a:br>
              <a:rPr lang="en-US" sz="1600"/>
            </a:br>
            <a:r>
              <a:rPr lang="en-US" sz="1600">
                <a:sym typeface="Symbol" charset="2"/>
              </a:rPr>
              <a:t> size of locality &gt; total memory size</a:t>
            </a:r>
            <a:endParaRPr lang="en-US" sz="16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/>
              <a:t>Locality In A Memory-Reference Pattern</a:t>
            </a:r>
          </a:p>
        </p:txBody>
      </p:sp>
      <p:pic>
        <p:nvPicPr>
          <p:cNvPr id="10957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5675" y="1182688"/>
            <a:ext cx="4179888" cy="471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Working-Set Model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idx="1"/>
          </p:nvPr>
        </p:nvSpPr>
        <p:spPr>
          <a:xfrm>
            <a:off x="806450" y="1233488"/>
            <a:ext cx="7573963" cy="4502150"/>
          </a:xfrm>
        </p:spPr>
        <p:txBody>
          <a:bodyPr/>
          <a:lstStyle/>
          <a:p>
            <a:r>
              <a:rPr lang="en-US" dirty="0">
                <a:sym typeface="Symbol" charset="2"/>
              </a:rPr>
              <a:t>  working-set window  a fixed number of page references </a:t>
            </a:r>
            <a:br>
              <a:rPr lang="en-US" dirty="0">
                <a:sym typeface="Symbol" charset="2"/>
              </a:rPr>
            </a:br>
            <a:r>
              <a:rPr lang="en-US" dirty="0">
                <a:sym typeface="Symbol" charset="2"/>
              </a:rPr>
              <a:t>Example:  10,000 instruction</a:t>
            </a:r>
          </a:p>
          <a:p>
            <a:r>
              <a:rPr lang="en-US" i="1" dirty="0" err="1">
                <a:sym typeface="Symbol" charset="2"/>
              </a:rPr>
              <a:t>WSS</a:t>
            </a:r>
            <a:r>
              <a:rPr lang="en-US" i="1" baseline="-25000" dirty="0" err="1">
                <a:sym typeface="Symbol" charset="2"/>
              </a:rPr>
              <a:t>i</a:t>
            </a:r>
            <a:r>
              <a:rPr lang="en-US" dirty="0">
                <a:sym typeface="Symbol" charset="2"/>
              </a:rPr>
              <a:t> (working set of Process </a:t>
            </a:r>
            <a:r>
              <a:rPr lang="en-US" i="1" dirty="0">
                <a:sym typeface="Symbol" charset="2"/>
              </a:rPr>
              <a:t>P</a:t>
            </a:r>
            <a:r>
              <a:rPr lang="en-US" i="1" baseline="-25000" dirty="0">
                <a:sym typeface="Symbol" charset="2"/>
              </a:rPr>
              <a:t>i</a:t>
            </a:r>
            <a:r>
              <a:rPr lang="en-US" dirty="0">
                <a:sym typeface="Symbol" charset="2"/>
              </a:rPr>
              <a:t>) =</a:t>
            </a:r>
            <a:br>
              <a:rPr lang="en-US" dirty="0">
                <a:sym typeface="Symbol" charset="2"/>
              </a:rPr>
            </a:br>
            <a:r>
              <a:rPr lang="en-US" dirty="0">
                <a:sym typeface="Symbol" charset="2"/>
              </a:rPr>
              <a:t>total number of pages referenced in the most recent  (varies in time)</a:t>
            </a:r>
          </a:p>
          <a:p>
            <a:pPr lvl="1"/>
            <a:r>
              <a:rPr lang="en-US" dirty="0">
                <a:sym typeface="Symbol" charset="2"/>
              </a:rPr>
              <a:t>if  too small will not encompass entire locality</a:t>
            </a:r>
          </a:p>
          <a:p>
            <a:pPr lvl="1"/>
            <a:r>
              <a:rPr lang="en-US" dirty="0">
                <a:sym typeface="Symbol" charset="2"/>
              </a:rPr>
              <a:t>if  too large will encompass several localities</a:t>
            </a:r>
          </a:p>
          <a:p>
            <a:pPr lvl="1"/>
            <a:r>
              <a:rPr lang="en-US" dirty="0">
                <a:sym typeface="Symbol" charset="2"/>
              </a:rPr>
              <a:t>if  =   will encompass entire program</a:t>
            </a:r>
          </a:p>
          <a:p>
            <a:r>
              <a:rPr lang="en-US" i="1" dirty="0">
                <a:sym typeface="Symbol" charset="2"/>
              </a:rPr>
              <a:t>D</a:t>
            </a:r>
            <a:r>
              <a:rPr lang="en-US" dirty="0">
                <a:sym typeface="Symbol" charset="2"/>
              </a:rPr>
              <a:t> =  </a:t>
            </a:r>
            <a:r>
              <a:rPr lang="en-US" i="1" dirty="0" err="1">
                <a:sym typeface="Symbol" charset="2"/>
              </a:rPr>
              <a:t>WSS</a:t>
            </a:r>
            <a:r>
              <a:rPr lang="en-US" i="1" baseline="-25000" dirty="0" err="1">
                <a:sym typeface="Symbol" charset="2"/>
              </a:rPr>
              <a:t>i</a:t>
            </a:r>
            <a:r>
              <a:rPr lang="en-US" dirty="0">
                <a:sym typeface="Symbol" charset="2"/>
              </a:rPr>
              <a:t>  total demand frames </a:t>
            </a:r>
          </a:p>
          <a:p>
            <a:r>
              <a:rPr lang="en-US" dirty="0">
                <a:sym typeface="Symbol" charset="2"/>
              </a:rPr>
              <a:t>if </a:t>
            </a:r>
            <a:r>
              <a:rPr lang="en-US" i="1" dirty="0">
                <a:sym typeface="Symbol" charset="2"/>
              </a:rPr>
              <a:t>D</a:t>
            </a:r>
            <a:r>
              <a:rPr lang="en-US" dirty="0">
                <a:sym typeface="Symbol" charset="2"/>
              </a:rPr>
              <a:t> &gt; </a:t>
            </a:r>
            <a:r>
              <a:rPr lang="en-US" i="1" dirty="0">
                <a:sym typeface="Symbol" charset="2"/>
              </a:rPr>
              <a:t>m</a:t>
            </a:r>
            <a:r>
              <a:rPr lang="en-US" dirty="0">
                <a:sym typeface="Symbol" charset="2"/>
              </a:rPr>
              <a:t>  Thrashing</a:t>
            </a:r>
          </a:p>
          <a:p>
            <a:r>
              <a:rPr lang="en-US" dirty="0">
                <a:sym typeface="Symbol" charset="2"/>
              </a:rPr>
              <a:t>Policy if </a:t>
            </a:r>
            <a:r>
              <a:rPr lang="en-US" i="1" dirty="0">
                <a:sym typeface="Symbol" charset="2"/>
              </a:rPr>
              <a:t>D</a:t>
            </a:r>
            <a:r>
              <a:rPr lang="en-US" dirty="0">
                <a:sym typeface="Symbol" charset="2"/>
              </a:rPr>
              <a:t> &gt; m, then suspend one of the processes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Working-set model</a:t>
            </a:r>
          </a:p>
        </p:txBody>
      </p:sp>
      <p:pic>
        <p:nvPicPr>
          <p:cNvPr id="11366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6363" y="2068513"/>
            <a:ext cx="6772275" cy="180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909638" y="0"/>
            <a:ext cx="8161337" cy="844550"/>
          </a:xfrm>
        </p:spPr>
        <p:txBody>
          <a:bodyPr/>
          <a:lstStyle/>
          <a:p>
            <a:pPr eaLnBrk="1" hangingPunct="1"/>
            <a:r>
              <a:rPr lang="en-US" sz="2400"/>
              <a:t>Virtual Memory That is Larger Than Physical Memory</a:t>
            </a: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4367213" y="3246438"/>
            <a:ext cx="4095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>
                <a:latin typeface="Helvetica" charset="0"/>
                <a:sym typeface="Symbol" charset="2"/>
              </a:rPr>
              <a:t></a:t>
            </a:r>
          </a:p>
        </p:txBody>
      </p:sp>
      <p:pic>
        <p:nvPicPr>
          <p:cNvPr id="2355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17688" y="1570038"/>
            <a:ext cx="5262562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Keeping Track of the Working Set</a:t>
            </a:r>
          </a:p>
        </p:txBody>
      </p:sp>
      <p:sp>
        <p:nvSpPr>
          <p:cNvPr id="1157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Approximate with interval timer + a reference bit</a:t>
            </a:r>
          </a:p>
          <a:p>
            <a:r>
              <a:rPr lang="en-US" dirty="0"/>
              <a:t>Example: </a:t>
            </a:r>
            <a:r>
              <a:rPr lang="en-US" dirty="0">
                <a:sym typeface="Symbol" charset="2"/>
              </a:rPr>
              <a:t> = 10,000</a:t>
            </a:r>
          </a:p>
          <a:p>
            <a:pPr lvl="1"/>
            <a:r>
              <a:rPr lang="en-US" dirty="0">
                <a:sym typeface="Symbol" charset="2"/>
              </a:rPr>
              <a:t>Timer interrupts after every 5000 time units</a:t>
            </a:r>
          </a:p>
          <a:p>
            <a:pPr lvl="1"/>
            <a:r>
              <a:rPr lang="en-US" dirty="0">
                <a:sym typeface="Symbol" charset="2"/>
              </a:rPr>
              <a:t>Keep in memory 2 bits for each page</a:t>
            </a:r>
          </a:p>
          <a:p>
            <a:pPr lvl="1"/>
            <a:r>
              <a:rPr lang="en-US" dirty="0">
                <a:sym typeface="Symbol" charset="2"/>
              </a:rPr>
              <a:t>Whenever a timer interrupts copy and sets the values of all reference bits to 0</a:t>
            </a:r>
          </a:p>
          <a:p>
            <a:pPr lvl="1"/>
            <a:r>
              <a:rPr lang="en-US" dirty="0">
                <a:sym typeface="Symbol" charset="2"/>
              </a:rPr>
              <a:t>If one of the bits in memory = 1  page in working set</a:t>
            </a:r>
          </a:p>
          <a:p>
            <a:r>
              <a:rPr lang="en-US" dirty="0">
                <a:sym typeface="Symbol" charset="2"/>
              </a:rPr>
              <a:t>Why is this not completely accurate?</a:t>
            </a:r>
          </a:p>
          <a:p>
            <a:r>
              <a:rPr lang="en-US" dirty="0">
                <a:sym typeface="Symbol" charset="2"/>
              </a:rPr>
              <a:t>Improvement = 10 bits and interrupt every 1000 time units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Page-Fault Frequency Scheme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328738"/>
            <a:ext cx="7029450" cy="1447800"/>
          </a:xfrm>
        </p:spPr>
        <p:txBody>
          <a:bodyPr/>
          <a:lstStyle/>
          <a:p>
            <a:r>
              <a:rPr lang="en-US"/>
              <a:t>Establish “acceptable” page-fault rate</a:t>
            </a:r>
          </a:p>
          <a:p>
            <a:pPr lvl="1"/>
            <a:r>
              <a:rPr lang="en-US"/>
              <a:t>If actual rate too low, process loses frame</a:t>
            </a:r>
          </a:p>
          <a:p>
            <a:pPr lvl="1"/>
            <a:r>
              <a:rPr lang="en-US"/>
              <a:t>If actual rate too high, process gains frame</a:t>
            </a:r>
          </a:p>
        </p:txBody>
      </p:sp>
      <p:pic>
        <p:nvPicPr>
          <p:cNvPr id="117764" name="Picture 6"/>
          <p:cNvPicPr>
            <a:picLocks noChangeAspect="1" noChangeArrowheads="1"/>
          </p:cNvPicPr>
          <p:nvPr/>
        </p:nvPicPr>
        <p:blipFill>
          <a:blip r:embed="rId3"/>
          <a:srcRect l="900" t="16351" r="1137" b="16667"/>
          <a:stretch>
            <a:fillRect/>
          </a:stretch>
        </p:blipFill>
        <p:spPr bwMode="auto">
          <a:xfrm>
            <a:off x="1530350" y="2933700"/>
            <a:ext cx="5886450" cy="3017838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itle 1"/>
          <p:cNvSpPr>
            <a:spLocks noGrp="1"/>
          </p:cNvSpPr>
          <p:nvPr>
            <p:ph type="title"/>
          </p:nvPr>
        </p:nvSpPr>
        <p:spPr>
          <a:xfrm>
            <a:off x="771525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/>
              <a:t>Working Sets and Page Fault Rates</a:t>
            </a:r>
          </a:p>
        </p:txBody>
      </p:sp>
      <p:pic>
        <p:nvPicPr>
          <p:cNvPr id="119812" name="Picture 4" descr="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2038" y="2082800"/>
            <a:ext cx="6869112" cy="31305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Memory-Mapped Files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Memory-mapped file I/O allows file I/O to be treated as routine memory access by </a:t>
            </a:r>
            <a:r>
              <a:rPr lang="en-US" b="1">
                <a:solidFill>
                  <a:srgbClr val="3366FF"/>
                </a:solidFill>
              </a:rPr>
              <a:t>mapping</a:t>
            </a:r>
            <a:r>
              <a:rPr lang="en-US">
                <a:solidFill>
                  <a:srgbClr val="3366FF"/>
                </a:solidFill>
              </a:rPr>
              <a:t> </a:t>
            </a:r>
            <a:r>
              <a:rPr lang="en-US"/>
              <a:t>a disk block to a page in memory</a:t>
            </a:r>
          </a:p>
          <a:p>
            <a:endParaRPr lang="en-US"/>
          </a:p>
          <a:p>
            <a:r>
              <a:rPr lang="en-US"/>
              <a:t>A file is initially read using demand paging. A page-sized portion of the file is read from the file system into a physical page. Subsequent reads/writes to/from the file are treated as ordinary memory accesses.</a:t>
            </a:r>
          </a:p>
          <a:p>
            <a:endParaRPr lang="en-US"/>
          </a:p>
          <a:p>
            <a:r>
              <a:rPr lang="en-US"/>
              <a:t>Simplifies file access by treating file I/O through memory rather than </a:t>
            </a:r>
            <a:r>
              <a:rPr lang="en-US" b="1">
                <a:latin typeface="Courier New" charset="0"/>
              </a:rPr>
              <a:t>read()</a:t>
            </a:r>
            <a:r>
              <a:rPr lang="en-US">
                <a:latin typeface="Courier New" charset="0"/>
              </a:rPr>
              <a:t> </a:t>
            </a:r>
            <a:r>
              <a:rPr lang="en-US" b="1">
                <a:latin typeface="Courier New" charset="0"/>
              </a:rPr>
              <a:t>write()</a:t>
            </a:r>
            <a:r>
              <a:rPr lang="en-US"/>
              <a:t> system calls</a:t>
            </a:r>
          </a:p>
          <a:p>
            <a:endParaRPr lang="en-US"/>
          </a:p>
          <a:p>
            <a:r>
              <a:rPr lang="en-US"/>
              <a:t>Also allows several processes to map the same file allowing the pages in memory to be shared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Memory Mapped Files</a:t>
            </a:r>
          </a:p>
        </p:txBody>
      </p:sp>
      <p:pic>
        <p:nvPicPr>
          <p:cNvPr id="12288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1292225"/>
            <a:ext cx="6335713" cy="474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/>
              <a:t>Memory-Mapped Shared Memory in Windows</a:t>
            </a:r>
          </a:p>
        </p:txBody>
      </p:sp>
      <p:pic>
        <p:nvPicPr>
          <p:cNvPr id="12493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46200" y="1643063"/>
            <a:ext cx="6835775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Allocating Kernel Memory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Treated differently from user memory</a:t>
            </a:r>
          </a:p>
          <a:p>
            <a:r>
              <a:rPr lang="en-US"/>
              <a:t>Often allocated from a free-memory pool</a:t>
            </a:r>
          </a:p>
          <a:p>
            <a:pPr lvl="1"/>
            <a:r>
              <a:rPr lang="en-US"/>
              <a:t>Kernel requests memory for structures of varying sizes</a:t>
            </a:r>
          </a:p>
          <a:p>
            <a:pPr lvl="1"/>
            <a:r>
              <a:rPr lang="en-US"/>
              <a:t>Some kernel memory needs to be contiguous</a:t>
            </a:r>
          </a:p>
          <a:p>
            <a:pPr>
              <a:buFont typeface="Monotype Sorts" charset="2"/>
              <a:buNone/>
            </a:pPr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Buddy System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Allocates memory from fixed-size segment consisting of physically-contiguous pages</a:t>
            </a:r>
          </a:p>
          <a:p>
            <a:r>
              <a:rPr lang="en-US"/>
              <a:t>Memory allocated using </a:t>
            </a:r>
            <a:r>
              <a:rPr lang="en-US" b="1"/>
              <a:t>power-of-2 allocator</a:t>
            </a:r>
          </a:p>
          <a:p>
            <a:pPr lvl="1"/>
            <a:r>
              <a:rPr lang="en-US"/>
              <a:t>Satisfies requests in units sized as power of 2</a:t>
            </a:r>
          </a:p>
          <a:p>
            <a:pPr lvl="1"/>
            <a:r>
              <a:rPr lang="en-US"/>
              <a:t>Request rounded up to next highest power of 2</a:t>
            </a:r>
          </a:p>
          <a:p>
            <a:pPr lvl="1"/>
            <a:r>
              <a:rPr lang="en-US"/>
              <a:t>When smaller allocation needed than is available, current chunk split into two buddies of next-lower power of 2</a:t>
            </a:r>
          </a:p>
          <a:p>
            <a:pPr lvl="2"/>
            <a:r>
              <a:rPr lang="en-US"/>
              <a:t>Continue until appropriate sized chunk available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Buddy System Allocator</a:t>
            </a:r>
          </a:p>
        </p:txBody>
      </p:sp>
      <p:pic>
        <p:nvPicPr>
          <p:cNvPr id="13107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19238" y="1731455"/>
            <a:ext cx="5695950" cy="492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Slab Allocator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Alternate strategy</a:t>
            </a:r>
          </a:p>
          <a:p>
            <a:r>
              <a:rPr lang="en-US" b="1">
                <a:solidFill>
                  <a:srgbClr val="3366FF"/>
                </a:solidFill>
              </a:rPr>
              <a:t>Slab</a:t>
            </a:r>
            <a:r>
              <a:rPr lang="en-US">
                <a:solidFill>
                  <a:srgbClr val="3366FF"/>
                </a:solidFill>
              </a:rPr>
              <a:t> </a:t>
            </a:r>
            <a:r>
              <a:rPr lang="en-US"/>
              <a:t>is one or more physically contiguous pages</a:t>
            </a:r>
          </a:p>
          <a:p>
            <a:r>
              <a:rPr lang="en-US" b="1">
                <a:solidFill>
                  <a:srgbClr val="3366FF"/>
                </a:solidFill>
              </a:rPr>
              <a:t>Cache</a:t>
            </a:r>
            <a:r>
              <a:rPr lang="en-US">
                <a:solidFill>
                  <a:srgbClr val="3366FF"/>
                </a:solidFill>
              </a:rPr>
              <a:t> </a:t>
            </a:r>
            <a:r>
              <a:rPr lang="en-US"/>
              <a:t>consists of one or more slabs</a:t>
            </a:r>
          </a:p>
          <a:p>
            <a:r>
              <a:rPr lang="en-US"/>
              <a:t>Single cache for each unique kernel data structure</a:t>
            </a:r>
          </a:p>
          <a:p>
            <a:pPr lvl="1"/>
            <a:r>
              <a:rPr lang="en-US"/>
              <a:t>Each cache filled with </a:t>
            </a:r>
            <a:r>
              <a:rPr lang="en-US" b="1">
                <a:solidFill>
                  <a:srgbClr val="3366FF"/>
                </a:solidFill>
              </a:rPr>
              <a:t>objects</a:t>
            </a:r>
            <a:r>
              <a:rPr lang="en-US">
                <a:solidFill>
                  <a:srgbClr val="3366FF"/>
                </a:solidFill>
              </a:rPr>
              <a:t> </a:t>
            </a:r>
            <a:r>
              <a:rPr lang="en-US"/>
              <a:t>– instantiations of the data structure</a:t>
            </a:r>
          </a:p>
          <a:p>
            <a:r>
              <a:rPr lang="en-US"/>
              <a:t>When cache created, filled with objects marked as </a:t>
            </a:r>
            <a:r>
              <a:rPr lang="en-US" b="1"/>
              <a:t>free</a:t>
            </a:r>
          </a:p>
          <a:p>
            <a:r>
              <a:rPr lang="en-US"/>
              <a:t>When structures stored, objects marked as </a:t>
            </a:r>
            <a:r>
              <a:rPr lang="en-US" b="1"/>
              <a:t>used</a:t>
            </a:r>
          </a:p>
          <a:p>
            <a:r>
              <a:rPr lang="en-US"/>
              <a:t>If slab is full of used objects, next object allocated from empty slab</a:t>
            </a:r>
          </a:p>
          <a:p>
            <a:pPr lvl="1"/>
            <a:r>
              <a:rPr lang="en-US"/>
              <a:t>If no empty slabs, new slab allocated</a:t>
            </a:r>
          </a:p>
          <a:p>
            <a:r>
              <a:rPr lang="en-US"/>
              <a:t>Benefits include no fragmentation, fast memory request satisfaction</a:t>
            </a:r>
          </a:p>
          <a:p>
            <a:pPr>
              <a:buFont typeface="Monotype Sorts" charset="2"/>
              <a:buNone/>
            </a:pP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Virtual-address Space</a:t>
            </a:r>
          </a:p>
        </p:txBody>
      </p:sp>
      <p:pic>
        <p:nvPicPr>
          <p:cNvPr id="2560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97225" y="1287463"/>
            <a:ext cx="2063750" cy="456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Slab Allocation</a:t>
            </a:r>
          </a:p>
        </p:txBody>
      </p:sp>
      <p:pic>
        <p:nvPicPr>
          <p:cNvPr id="135171" name="Picture 4"/>
          <p:cNvPicPr>
            <a:picLocks noChangeAspect="1" noChangeArrowheads="1"/>
          </p:cNvPicPr>
          <p:nvPr/>
        </p:nvPicPr>
        <p:blipFill>
          <a:blip r:embed="rId3"/>
          <a:srcRect l="746" t="3944" r="720" b="3635"/>
          <a:stretch>
            <a:fillRect/>
          </a:stretch>
        </p:blipFill>
        <p:spPr bwMode="auto">
          <a:xfrm>
            <a:off x="1417638" y="1601788"/>
            <a:ext cx="6130925" cy="4313237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Other Issues -- Prepaging</a:t>
            </a:r>
          </a:p>
        </p:txBody>
      </p:sp>
      <p:sp>
        <p:nvSpPr>
          <p:cNvPr id="137219" name="Rectangle 3"/>
          <p:cNvSpPr>
            <a:spLocks noGrp="1" noChangeArrowheads="1"/>
          </p:cNvSpPr>
          <p:nvPr>
            <p:ph idx="1"/>
          </p:nvPr>
        </p:nvSpPr>
        <p:spPr>
          <a:xfrm>
            <a:off x="827088" y="1447800"/>
            <a:ext cx="7523162" cy="4908550"/>
          </a:xfrm>
        </p:spPr>
        <p:txBody>
          <a:bodyPr/>
          <a:lstStyle/>
          <a:p>
            <a:r>
              <a:rPr lang="en-US"/>
              <a:t>Prepaging </a:t>
            </a:r>
          </a:p>
          <a:p>
            <a:pPr lvl="1"/>
            <a:r>
              <a:rPr lang="en-US"/>
              <a:t>To reduce the large number of page faults that occurs at process startup</a:t>
            </a:r>
          </a:p>
          <a:p>
            <a:pPr lvl="1"/>
            <a:r>
              <a:rPr lang="en-US"/>
              <a:t>Prepage all or some of the pages a process will need, before they are referenced</a:t>
            </a:r>
          </a:p>
          <a:p>
            <a:pPr lvl="1"/>
            <a:r>
              <a:rPr lang="en-US"/>
              <a:t>But if prepaged pages are unused, I/O and memory was wasted</a:t>
            </a:r>
          </a:p>
          <a:p>
            <a:pPr lvl="1"/>
            <a:r>
              <a:rPr lang="en-US"/>
              <a:t>Assume </a:t>
            </a:r>
            <a:r>
              <a:rPr lang="en-US" i="1"/>
              <a:t>s</a:t>
            </a:r>
            <a:r>
              <a:rPr lang="en-US"/>
              <a:t> pages are prepaged and </a:t>
            </a:r>
            <a:r>
              <a:rPr lang="el-GR" i="1"/>
              <a:t>α</a:t>
            </a:r>
            <a:r>
              <a:rPr lang="en-US" i="1"/>
              <a:t> </a:t>
            </a:r>
            <a:r>
              <a:rPr lang="en-US"/>
              <a:t>of the pages is used</a:t>
            </a:r>
          </a:p>
          <a:p>
            <a:pPr lvl="2"/>
            <a:r>
              <a:rPr lang="en-US"/>
              <a:t>Is cost of </a:t>
            </a:r>
            <a:r>
              <a:rPr lang="en-US" i="1"/>
              <a:t>s * </a:t>
            </a:r>
            <a:r>
              <a:rPr lang="el-GR" i="1"/>
              <a:t>α</a:t>
            </a:r>
            <a:r>
              <a:rPr lang="en-US" i="1"/>
              <a:t>  </a:t>
            </a:r>
            <a:r>
              <a:rPr lang="en-US"/>
              <a:t>save pages faults &gt; or &lt; than the cost of prepaging</a:t>
            </a:r>
            <a:r>
              <a:rPr lang="en-US" i="1"/>
              <a:t> </a:t>
            </a:r>
            <a:br>
              <a:rPr lang="en-US" i="1"/>
            </a:br>
            <a:r>
              <a:rPr lang="en-US" i="1"/>
              <a:t>s * (1- </a:t>
            </a:r>
            <a:r>
              <a:rPr lang="el-GR" i="1"/>
              <a:t>α</a:t>
            </a:r>
            <a:r>
              <a:rPr lang="en-US" i="1"/>
              <a:t>) </a:t>
            </a:r>
            <a:r>
              <a:rPr lang="en-US"/>
              <a:t>unnecessary pages</a:t>
            </a:r>
            <a:r>
              <a:rPr lang="en-US" i="1"/>
              <a:t>?  </a:t>
            </a:r>
          </a:p>
          <a:p>
            <a:pPr lvl="2"/>
            <a:r>
              <a:rPr lang="el-GR" i="1"/>
              <a:t>α</a:t>
            </a:r>
            <a:r>
              <a:rPr lang="en-US" i="1"/>
              <a:t> </a:t>
            </a:r>
            <a:r>
              <a:rPr lang="en-US"/>
              <a:t>near zero </a:t>
            </a:r>
            <a:r>
              <a:rPr lang="en-US">
                <a:sym typeface="Symbol" charset="2"/>
              </a:rPr>
              <a:t> prepaging loses</a:t>
            </a:r>
            <a:r>
              <a:rPr lang="en-US"/>
              <a:t> 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Other Issues – Page Size</a:t>
            </a:r>
          </a:p>
        </p:txBody>
      </p:sp>
      <p:sp>
        <p:nvSpPr>
          <p:cNvPr id="139267" name="Rectangle 3"/>
          <p:cNvSpPr>
            <a:spLocks noGrp="1" noChangeArrowheads="1"/>
          </p:cNvSpPr>
          <p:nvPr>
            <p:ph idx="1"/>
          </p:nvPr>
        </p:nvSpPr>
        <p:spPr>
          <a:xfrm>
            <a:off x="806450" y="1311275"/>
            <a:ext cx="7289800" cy="4233863"/>
          </a:xfrm>
        </p:spPr>
        <p:txBody>
          <a:bodyPr/>
          <a:lstStyle/>
          <a:p>
            <a:r>
              <a:rPr lang="en-US"/>
              <a:t>Page size selection must take into consideration:</a:t>
            </a:r>
          </a:p>
          <a:p>
            <a:pPr lvl="1"/>
            <a:r>
              <a:rPr lang="en-US"/>
              <a:t>fragmentation</a:t>
            </a:r>
          </a:p>
          <a:p>
            <a:pPr lvl="1"/>
            <a:r>
              <a:rPr lang="en-US"/>
              <a:t>table size </a:t>
            </a:r>
          </a:p>
          <a:p>
            <a:pPr lvl="1"/>
            <a:r>
              <a:rPr lang="en-US"/>
              <a:t>I/O overhead</a:t>
            </a:r>
          </a:p>
          <a:p>
            <a:pPr lvl="1"/>
            <a:r>
              <a:rPr lang="en-US"/>
              <a:t>locality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Other Issues – TLB Reach </a:t>
            </a:r>
          </a:p>
        </p:txBody>
      </p:sp>
      <p:sp>
        <p:nvSpPr>
          <p:cNvPr id="141315" name="Rectangle 3"/>
          <p:cNvSpPr>
            <a:spLocks noGrp="1" noChangeArrowheads="1"/>
          </p:cNvSpPr>
          <p:nvPr>
            <p:ph idx="1"/>
          </p:nvPr>
        </p:nvSpPr>
        <p:spPr>
          <a:xfrm>
            <a:off x="827088" y="1470025"/>
            <a:ext cx="6804025" cy="4418013"/>
          </a:xfrm>
        </p:spPr>
        <p:txBody>
          <a:bodyPr/>
          <a:lstStyle/>
          <a:p>
            <a:r>
              <a:rPr lang="en-US"/>
              <a:t>TLB Reach - The amount of memory accessible from the TLB</a:t>
            </a:r>
          </a:p>
          <a:p>
            <a:r>
              <a:rPr lang="en-US"/>
              <a:t>TLB Reach = (TLB Size) X (Page Size)</a:t>
            </a:r>
          </a:p>
          <a:p>
            <a:r>
              <a:rPr lang="en-US"/>
              <a:t>Ideally, the working set of each process is stored in the TLB</a:t>
            </a:r>
          </a:p>
          <a:p>
            <a:pPr lvl="1"/>
            <a:r>
              <a:rPr lang="en-US"/>
              <a:t>Otherwise there is a high degree of page faults</a:t>
            </a:r>
          </a:p>
          <a:p>
            <a:r>
              <a:rPr lang="en-US"/>
              <a:t>Increase the Page Size</a:t>
            </a:r>
          </a:p>
          <a:p>
            <a:pPr lvl="1"/>
            <a:r>
              <a:rPr lang="en-US"/>
              <a:t>This may lead to an increase in fragmentation as not all applications require a large page size</a:t>
            </a:r>
          </a:p>
          <a:p>
            <a:r>
              <a:rPr lang="en-US"/>
              <a:t>Provide Multiple Page Sizes</a:t>
            </a:r>
          </a:p>
          <a:p>
            <a:pPr lvl="1"/>
            <a:r>
              <a:rPr lang="en-US"/>
              <a:t>This allows applications that require larger page sizes the opportunity to use them without an increase in fragmentation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Other Issues – Program Structure</a:t>
            </a:r>
          </a:p>
        </p:txBody>
      </p:sp>
      <p:sp>
        <p:nvSpPr>
          <p:cNvPr id="143363" name="Rectangle 3"/>
          <p:cNvSpPr>
            <a:spLocks noGrp="1" noChangeArrowheads="1"/>
          </p:cNvSpPr>
          <p:nvPr>
            <p:ph idx="1"/>
          </p:nvPr>
        </p:nvSpPr>
        <p:spPr>
          <a:xfrm>
            <a:off x="827088" y="1282700"/>
            <a:ext cx="7548562" cy="4995863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dirty="0"/>
              <a:t>Program structure</a:t>
            </a:r>
          </a:p>
          <a:p>
            <a:pPr lvl="1"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dirty="0" err="1">
                <a:latin typeface="Courier New" charset="0"/>
              </a:rPr>
              <a:t>Int</a:t>
            </a:r>
            <a:r>
              <a:rPr lang="en-US" dirty="0">
                <a:latin typeface="Courier New" charset="0"/>
              </a:rPr>
              <a:t>[128,128] data;</a:t>
            </a:r>
          </a:p>
          <a:p>
            <a:pPr lvl="1"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dirty="0"/>
              <a:t>Each row is stored in one page </a:t>
            </a:r>
          </a:p>
          <a:p>
            <a:pPr lvl="1"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dirty="0"/>
              <a:t>Program 1 	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3319463" algn="l"/>
                <a:tab pos="3651250" algn="l"/>
              </a:tabLst>
            </a:pPr>
            <a:r>
              <a:rPr lang="en-US" dirty="0">
                <a:latin typeface="Courier New" charset="0"/>
              </a:rPr>
              <a:t>                for (j = 0; j &lt;128; j++)</a:t>
            </a:r>
            <a:br>
              <a:rPr lang="en-US" dirty="0">
                <a:latin typeface="Courier New" charset="0"/>
              </a:rPr>
            </a:br>
            <a:r>
              <a:rPr lang="en-US" dirty="0">
                <a:latin typeface="Courier New" charset="0"/>
              </a:rPr>
              <a:t>                  for (i = 0; i &lt; 128; i++)</a:t>
            </a:r>
            <a:br>
              <a:rPr lang="en-US" dirty="0">
                <a:latin typeface="Courier New" charset="0"/>
              </a:rPr>
            </a:br>
            <a:r>
              <a:rPr lang="en-US" dirty="0">
                <a:latin typeface="Courier New" charset="0"/>
              </a:rPr>
              <a:t>                        data[</a:t>
            </a:r>
            <a:r>
              <a:rPr lang="en-US" dirty="0" err="1">
                <a:latin typeface="Courier New" charset="0"/>
              </a:rPr>
              <a:t>i,j</a:t>
            </a:r>
            <a:r>
              <a:rPr lang="en-US" dirty="0">
                <a:latin typeface="Courier New" charset="0"/>
              </a:rPr>
              <a:t>] = 0;</a:t>
            </a:r>
            <a:br>
              <a:rPr lang="en-US" dirty="0">
                <a:latin typeface="Courier New" charset="0"/>
              </a:rPr>
            </a:br>
            <a:endParaRPr lang="en-US" dirty="0">
              <a:latin typeface="Courier New" charset="0"/>
            </a:endParaRPr>
          </a:p>
          <a:p>
            <a:pPr lvl="1">
              <a:lnSpc>
                <a:spcPct val="90000"/>
              </a:lnSpc>
              <a:buFont typeface="Monotype Sorts" charset="2"/>
              <a:buNone/>
              <a:tabLst>
                <a:tab pos="3319463" algn="l"/>
                <a:tab pos="3651250" algn="l"/>
              </a:tabLst>
            </a:pPr>
            <a:r>
              <a:rPr lang="en-US" dirty="0"/>
              <a:t>     128 x 128 = 16,384 page faults </a:t>
            </a:r>
            <a:br>
              <a:rPr lang="en-US" dirty="0"/>
            </a:br>
            <a:endParaRPr lang="en-US" dirty="0"/>
          </a:p>
          <a:p>
            <a:pPr lvl="1"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dirty="0"/>
              <a:t>Program 2 	</a:t>
            </a:r>
          </a:p>
          <a:p>
            <a:pPr lvl="1">
              <a:lnSpc>
                <a:spcPct val="90000"/>
              </a:lnSpc>
              <a:buFont typeface="Monotype Sorts" charset="2"/>
              <a:buNone/>
              <a:tabLst>
                <a:tab pos="3319463" algn="l"/>
                <a:tab pos="3651250" algn="l"/>
              </a:tabLst>
            </a:pPr>
            <a:r>
              <a:rPr lang="en-US" dirty="0">
                <a:latin typeface="Courier New" charset="0"/>
              </a:rPr>
              <a:t>             for (i = 0; i &lt; 128; i++)</a:t>
            </a:r>
            <a:br>
              <a:rPr lang="en-US" dirty="0">
                <a:latin typeface="Courier New" charset="0"/>
              </a:rPr>
            </a:br>
            <a:r>
              <a:rPr lang="en-US" dirty="0">
                <a:latin typeface="Courier New" charset="0"/>
              </a:rPr>
              <a:t>               for (j = 0; j &lt; 128; j++)</a:t>
            </a:r>
            <a:br>
              <a:rPr lang="en-US" dirty="0">
                <a:latin typeface="Courier New" charset="0"/>
              </a:rPr>
            </a:br>
            <a:r>
              <a:rPr lang="en-US" dirty="0">
                <a:latin typeface="Courier New" charset="0"/>
              </a:rPr>
              <a:t>                     data[</a:t>
            </a:r>
            <a:r>
              <a:rPr lang="en-US" dirty="0" err="1">
                <a:latin typeface="Courier New" charset="0"/>
              </a:rPr>
              <a:t>i,j</a:t>
            </a:r>
            <a:r>
              <a:rPr lang="en-US" dirty="0">
                <a:latin typeface="Courier New" charset="0"/>
              </a:rPr>
              <a:t>] = 0;</a:t>
            </a:r>
          </a:p>
          <a:p>
            <a:pPr lvl="1">
              <a:lnSpc>
                <a:spcPct val="90000"/>
              </a:lnSpc>
              <a:buFont typeface="Monotype Sorts" charset="2"/>
              <a:buNone/>
              <a:tabLst>
                <a:tab pos="3319463" algn="l"/>
                <a:tab pos="3651250" algn="l"/>
              </a:tabLst>
            </a:pPr>
            <a:br>
              <a:rPr lang="en-US" dirty="0"/>
            </a:br>
            <a:r>
              <a:rPr lang="en-US" dirty="0"/>
              <a:t>128 page faults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Other Issues – I/O interlock</a:t>
            </a:r>
          </a:p>
        </p:txBody>
      </p:sp>
      <p:sp>
        <p:nvSpPr>
          <p:cNvPr id="145411" name="Rectangle 3"/>
          <p:cNvSpPr>
            <a:spLocks noGrp="1" noChangeArrowheads="1"/>
          </p:cNvSpPr>
          <p:nvPr>
            <p:ph idx="1"/>
          </p:nvPr>
        </p:nvSpPr>
        <p:spPr>
          <a:xfrm>
            <a:off x="827088" y="1409700"/>
            <a:ext cx="6265862" cy="4459288"/>
          </a:xfrm>
        </p:spPr>
        <p:txBody>
          <a:bodyPr/>
          <a:lstStyle/>
          <a:p>
            <a:r>
              <a:rPr lang="en-US" b="1">
                <a:solidFill>
                  <a:srgbClr val="3366FF"/>
                </a:solidFill>
              </a:rPr>
              <a:t>I/O Interlock</a:t>
            </a:r>
            <a:r>
              <a:rPr lang="en-US">
                <a:solidFill>
                  <a:srgbClr val="3366FF"/>
                </a:solidFill>
              </a:rPr>
              <a:t> </a:t>
            </a:r>
            <a:r>
              <a:rPr lang="en-US"/>
              <a:t>– Pages must sometimes be locked into memory</a:t>
            </a:r>
          </a:p>
          <a:p>
            <a:endParaRPr lang="en-US"/>
          </a:p>
          <a:p>
            <a:r>
              <a:rPr lang="en-US"/>
              <a:t>Consider I/O - Pages that are used for copying a file from a device must be locked from being selected for eviction by a page replacement algorithm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>
          <a:xfrm>
            <a:off x="873125" y="0"/>
            <a:ext cx="8134350" cy="844550"/>
          </a:xfrm>
        </p:spPr>
        <p:txBody>
          <a:bodyPr/>
          <a:lstStyle/>
          <a:p>
            <a:pPr eaLnBrk="1" hangingPunct="1"/>
            <a:r>
              <a:rPr lang="en-US" sz="2400"/>
              <a:t>Reason Why Frames Used For I/O Must Be In Memory</a:t>
            </a:r>
          </a:p>
        </p:txBody>
      </p:sp>
      <p:pic>
        <p:nvPicPr>
          <p:cNvPr id="14745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9363" y="1647825"/>
            <a:ext cx="3478212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Operating System Examples</a:t>
            </a:r>
          </a:p>
        </p:txBody>
      </p:sp>
      <p:sp>
        <p:nvSpPr>
          <p:cNvPr id="149507" name="Rectangle 3"/>
          <p:cNvSpPr>
            <a:spLocks noGrp="1" noChangeArrowheads="1"/>
          </p:cNvSpPr>
          <p:nvPr>
            <p:ph idx="1"/>
          </p:nvPr>
        </p:nvSpPr>
        <p:spPr>
          <a:xfrm>
            <a:off x="827088" y="1435100"/>
            <a:ext cx="7351712" cy="4483100"/>
          </a:xfrm>
        </p:spPr>
        <p:txBody>
          <a:bodyPr/>
          <a:lstStyle/>
          <a:p>
            <a:r>
              <a:rPr lang="en-US"/>
              <a:t>Windows XP</a:t>
            </a:r>
          </a:p>
          <a:p>
            <a:endParaRPr lang="en-US"/>
          </a:p>
          <a:p>
            <a:r>
              <a:rPr lang="en-US"/>
              <a:t>Solaris 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Windows XP</a:t>
            </a:r>
          </a:p>
        </p:txBody>
      </p:sp>
      <p:sp>
        <p:nvSpPr>
          <p:cNvPr id="151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Uses demand paging with </a:t>
            </a:r>
            <a:r>
              <a:rPr lang="en-US" b="1">
                <a:solidFill>
                  <a:srgbClr val="3366FF"/>
                </a:solidFill>
              </a:rPr>
              <a:t>clustering</a:t>
            </a:r>
            <a:r>
              <a:rPr lang="en-US"/>
              <a:t>. Clustering brings in pages surrounding the faulting page</a:t>
            </a:r>
          </a:p>
          <a:p>
            <a:r>
              <a:rPr lang="en-US"/>
              <a:t>Processes are assigned </a:t>
            </a:r>
            <a:r>
              <a:rPr lang="en-US" b="1">
                <a:solidFill>
                  <a:srgbClr val="3366FF"/>
                </a:solidFill>
              </a:rPr>
              <a:t>working set minimum</a:t>
            </a:r>
            <a:r>
              <a:rPr lang="en-US">
                <a:solidFill>
                  <a:srgbClr val="3366FF"/>
                </a:solidFill>
              </a:rPr>
              <a:t> </a:t>
            </a:r>
            <a:r>
              <a:rPr lang="en-US"/>
              <a:t>and </a:t>
            </a:r>
            <a:r>
              <a:rPr lang="en-US" b="1">
                <a:solidFill>
                  <a:srgbClr val="3366FF"/>
                </a:solidFill>
              </a:rPr>
              <a:t>working set maximum</a:t>
            </a:r>
            <a:endParaRPr lang="en-US">
              <a:solidFill>
                <a:srgbClr val="3366FF"/>
              </a:solidFill>
            </a:endParaRPr>
          </a:p>
          <a:p>
            <a:r>
              <a:rPr lang="en-US"/>
              <a:t>Working set minimum is the minimum number of pages the process is guaranteed to have in memory</a:t>
            </a:r>
          </a:p>
          <a:p>
            <a:r>
              <a:rPr lang="en-US"/>
              <a:t>A process may be assigned as many pages up to its working set maximum</a:t>
            </a:r>
          </a:p>
          <a:p>
            <a:r>
              <a:rPr lang="en-US"/>
              <a:t>When the amount of free memory in the system falls below a threshold, </a:t>
            </a:r>
            <a:r>
              <a:rPr lang="en-US" b="1">
                <a:solidFill>
                  <a:srgbClr val="3366FF"/>
                </a:solidFill>
              </a:rPr>
              <a:t>automatic working set trimming</a:t>
            </a:r>
            <a:r>
              <a:rPr lang="en-US">
                <a:solidFill>
                  <a:srgbClr val="3366FF"/>
                </a:solidFill>
              </a:rPr>
              <a:t> </a:t>
            </a:r>
            <a:r>
              <a:rPr lang="en-US"/>
              <a:t>is performed to restore the amount of free memory</a:t>
            </a:r>
          </a:p>
          <a:p>
            <a:r>
              <a:rPr lang="en-US"/>
              <a:t>Working set trimming removes pages from processes that have pages in excess of their working set minimum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Solaris </a:t>
            </a:r>
          </a:p>
        </p:txBody>
      </p:sp>
      <p:sp>
        <p:nvSpPr>
          <p:cNvPr id="153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Maintains a list of free pages to assign faulting processes</a:t>
            </a:r>
          </a:p>
          <a:p>
            <a:r>
              <a:rPr lang="en-US" i="1"/>
              <a:t>Lotsfree</a:t>
            </a:r>
            <a:r>
              <a:rPr lang="en-US"/>
              <a:t> – threshold parameter (amount of free memory) to begin paging</a:t>
            </a:r>
          </a:p>
          <a:p>
            <a:r>
              <a:rPr lang="en-US" i="1"/>
              <a:t>Desfree</a:t>
            </a:r>
            <a:r>
              <a:rPr lang="en-US"/>
              <a:t> – threshold parameter to increasing paging</a:t>
            </a:r>
          </a:p>
          <a:p>
            <a:r>
              <a:rPr lang="en-US" i="1"/>
              <a:t>Minfree</a:t>
            </a:r>
            <a:r>
              <a:rPr lang="en-US"/>
              <a:t> – threshold parameter to being swapping</a:t>
            </a:r>
          </a:p>
          <a:p>
            <a:r>
              <a:rPr lang="en-US"/>
              <a:t>Paging is performed by </a:t>
            </a:r>
            <a:r>
              <a:rPr lang="en-US" i="1"/>
              <a:t>pageout</a:t>
            </a:r>
            <a:r>
              <a:rPr lang="en-US"/>
              <a:t> process</a:t>
            </a:r>
          </a:p>
          <a:p>
            <a:r>
              <a:rPr lang="en-US"/>
              <a:t>Pageout scans pages using modified clock algorithm</a:t>
            </a:r>
          </a:p>
          <a:p>
            <a:r>
              <a:rPr lang="en-US" i="1"/>
              <a:t>Scanrate</a:t>
            </a:r>
            <a:r>
              <a:rPr lang="en-US"/>
              <a:t> is the rate at which pages are scanned. This ranges from </a:t>
            </a:r>
            <a:r>
              <a:rPr lang="en-US" i="1"/>
              <a:t>slowscan</a:t>
            </a:r>
            <a:r>
              <a:rPr lang="en-US"/>
              <a:t> to </a:t>
            </a:r>
            <a:r>
              <a:rPr lang="en-US" i="1"/>
              <a:t>fastscan</a:t>
            </a:r>
            <a:endParaRPr lang="en-US"/>
          </a:p>
          <a:p>
            <a:r>
              <a:rPr lang="en-US"/>
              <a:t>Pageout is called more frequently depending upon the amount of free memory available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Shared Library Using Virtual Memory</a:t>
            </a:r>
          </a:p>
        </p:txBody>
      </p:sp>
      <p:pic>
        <p:nvPicPr>
          <p:cNvPr id="27651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5538" y="1273175"/>
            <a:ext cx="6770687" cy="447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Solaris 2 Page Scanner</a:t>
            </a:r>
          </a:p>
        </p:txBody>
      </p:sp>
      <p:pic>
        <p:nvPicPr>
          <p:cNvPr id="155651" name="Picture 4"/>
          <p:cNvPicPr>
            <a:picLocks noChangeAspect="1" noChangeArrowheads="1"/>
          </p:cNvPicPr>
          <p:nvPr/>
        </p:nvPicPr>
        <p:blipFill>
          <a:blip r:embed="rId3"/>
          <a:srcRect l="923" t="6061" r="923" b="6061"/>
          <a:stretch>
            <a:fillRect/>
          </a:stretch>
        </p:blipFill>
        <p:spPr bwMode="auto">
          <a:xfrm>
            <a:off x="1666875" y="2003425"/>
            <a:ext cx="5545138" cy="3724275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/>
              <a:t>End of Chapter 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Demand Paging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Bring a page into memory only when it is needed</a:t>
            </a:r>
          </a:p>
          <a:p>
            <a:pPr lvl="1"/>
            <a:r>
              <a:rPr lang="en-US" dirty="0"/>
              <a:t>Less I/O needed</a:t>
            </a:r>
          </a:p>
          <a:p>
            <a:pPr lvl="1"/>
            <a:r>
              <a:rPr lang="en-US" dirty="0"/>
              <a:t>Less memory needed </a:t>
            </a:r>
          </a:p>
          <a:p>
            <a:pPr lvl="1"/>
            <a:r>
              <a:rPr lang="en-US" dirty="0"/>
              <a:t>Faster response</a:t>
            </a:r>
          </a:p>
          <a:p>
            <a:pPr lvl="1"/>
            <a:r>
              <a:rPr lang="en-US" dirty="0"/>
              <a:t>More users</a:t>
            </a:r>
            <a:br>
              <a:rPr lang="en-US" dirty="0"/>
            </a:br>
            <a:endParaRPr lang="en-US" dirty="0"/>
          </a:p>
          <a:p>
            <a:r>
              <a:rPr lang="en-US" dirty="0"/>
              <a:t>Page is needed </a:t>
            </a:r>
            <a:r>
              <a:rPr lang="en-US" dirty="0">
                <a:sym typeface="Symbol" charset="2"/>
              </a:rPr>
              <a:t> reference to it</a:t>
            </a:r>
          </a:p>
          <a:p>
            <a:pPr lvl="1"/>
            <a:r>
              <a:rPr lang="en-US" dirty="0"/>
              <a:t>invalid reference </a:t>
            </a:r>
            <a:r>
              <a:rPr lang="en-US" dirty="0">
                <a:sym typeface="Symbol" charset="2"/>
              </a:rPr>
              <a:t> abort</a:t>
            </a:r>
          </a:p>
          <a:p>
            <a:pPr lvl="1"/>
            <a:r>
              <a:rPr lang="en-US" dirty="0">
                <a:sym typeface="Symbol" charset="2"/>
              </a:rPr>
              <a:t>not-in-memory  bring to memory</a:t>
            </a:r>
          </a:p>
          <a:p>
            <a:r>
              <a:rPr lang="en-US" b="1" dirty="0">
                <a:solidFill>
                  <a:srgbClr val="3366FF"/>
                </a:solidFill>
                <a:sym typeface="Symbol" charset="2"/>
              </a:rPr>
              <a:t>Lazy swapper</a:t>
            </a:r>
            <a:r>
              <a:rPr lang="en-US" dirty="0">
                <a:solidFill>
                  <a:srgbClr val="3366FF"/>
                </a:solidFill>
                <a:sym typeface="Symbol" charset="2"/>
              </a:rPr>
              <a:t> </a:t>
            </a:r>
            <a:r>
              <a:rPr lang="en-US" dirty="0">
                <a:sym typeface="Symbol" charset="2"/>
              </a:rPr>
              <a:t>– never swaps a page into memory unless page will be needed</a:t>
            </a:r>
          </a:p>
          <a:p>
            <a:pPr lvl="1"/>
            <a:r>
              <a:rPr lang="en-US" dirty="0">
                <a:sym typeface="Symbol" charset="2"/>
              </a:rPr>
              <a:t>Swapper that deals with pages is a </a:t>
            </a:r>
            <a:r>
              <a:rPr lang="en-US" b="1" dirty="0">
                <a:solidFill>
                  <a:srgbClr val="3366FF"/>
                </a:solidFill>
                <a:sym typeface="Symbol" charset="2"/>
              </a:rPr>
              <a:t>pager</a:t>
            </a:r>
          </a:p>
          <a:p>
            <a:pPr lvl="1">
              <a:buFont typeface="Monotype Sorts" charset="2"/>
              <a:buNone/>
            </a:pPr>
            <a:endParaRPr lang="en-US" dirty="0">
              <a:sym typeface="Symbol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693738" y="0"/>
            <a:ext cx="8350250" cy="844550"/>
          </a:xfrm>
        </p:spPr>
        <p:txBody>
          <a:bodyPr/>
          <a:lstStyle/>
          <a:p>
            <a:pPr eaLnBrk="1" hangingPunct="1"/>
            <a:r>
              <a:rPr lang="en-US" sz="2400"/>
              <a:t>Transfer of a Paged Memory to Contiguous Disk Space</a:t>
            </a:r>
          </a:p>
        </p:txBody>
      </p:sp>
      <p:pic>
        <p:nvPicPr>
          <p:cNvPr id="3174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82800" y="1265238"/>
            <a:ext cx="5227638" cy="476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4721</TotalTime>
  <Words>1968</Words>
  <Application>Microsoft Office PowerPoint</Application>
  <PresentationFormat>On-screen Show (4:3)</PresentationFormat>
  <Paragraphs>463</Paragraphs>
  <Slides>71</Slides>
  <Notes>71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0" baseType="lpstr">
      <vt:lpstr>Arial</vt:lpstr>
      <vt:lpstr>Calibri</vt:lpstr>
      <vt:lpstr>Calibri Light</vt:lpstr>
      <vt:lpstr>Courier New</vt:lpstr>
      <vt:lpstr>Helvetica</vt:lpstr>
      <vt:lpstr>Monotype Sorts</vt:lpstr>
      <vt:lpstr>Times New Roman</vt:lpstr>
      <vt:lpstr>Office Theme</vt:lpstr>
      <vt:lpstr>Equation</vt:lpstr>
      <vt:lpstr>Chapter 9:  Virtual Memory</vt:lpstr>
      <vt:lpstr>Chapter 9:  Virtual Memory</vt:lpstr>
      <vt:lpstr>Objectives</vt:lpstr>
      <vt:lpstr>Background</vt:lpstr>
      <vt:lpstr>Virtual Memory That is Larger Than Physical Memory</vt:lpstr>
      <vt:lpstr>Virtual-address Space</vt:lpstr>
      <vt:lpstr>Shared Library Using Virtual Memory</vt:lpstr>
      <vt:lpstr>Demand Paging</vt:lpstr>
      <vt:lpstr>Transfer of a Paged Memory to Contiguous Disk Space</vt:lpstr>
      <vt:lpstr>Valid-Invalid Bit</vt:lpstr>
      <vt:lpstr>Page Table When Some Pages Are Not in Main Memory</vt:lpstr>
      <vt:lpstr>Page Fault</vt:lpstr>
      <vt:lpstr>Page Fault (Cont.)</vt:lpstr>
      <vt:lpstr>Steps in Handling a Page Fault</vt:lpstr>
      <vt:lpstr>Performance of Demand Paging</vt:lpstr>
      <vt:lpstr>Demand Paging Example</vt:lpstr>
      <vt:lpstr>Process Creation</vt:lpstr>
      <vt:lpstr>Copy-on-Write</vt:lpstr>
      <vt:lpstr>Before Process 1 Modifies Page C</vt:lpstr>
      <vt:lpstr>After Process 1 Modifies Page C</vt:lpstr>
      <vt:lpstr>What happens if there is no free frame?</vt:lpstr>
      <vt:lpstr>Page Replacement</vt:lpstr>
      <vt:lpstr>Need For Page Replacement</vt:lpstr>
      <vt:lpstr>Basic Page Replacement</vt:lpstr>
      <vt:lpstr>Page Replacement</vt:lpstr>
      <vt:lpstr>Page Replacement Algorithms</vt:lpstr>
      <vt:lpstr>Graph of Page Faults Versus The Number of Frames</vt:lpstr>
      <vt:lpstr>First-In-First-Out (FIFO) Algorithm</vt:lpstr>
      <vt:lpstr>FIFO Page Replacement</vt:lpstr>
      <vt:lpstr>FIFO Illustrating Belady’s Anomaly</vt:lpstr>
      <vt:lpstr>Optimal Algorithm</vt:lpstr>
      <vt:lpstr>Optimal Page Replacement</vt:lpstr>
      <vt:lpstr>Least Recently Used (LRU) Algorithm</vt:lpstr>
      <vt:lpstr>LRU Page Replacement</vt:lpstr>
      <vt:lpstr>LRU Algorithm (Cont.)</vt:lpstr>
      <vt:lpstr>Use Of A Stack to Record The Most Recent Page References</vt:lpstr>
      <vt:lpstr>LRU Approximation Algorithms</vt:lpstr>
      <vt:lpstr>Second-Chance (clock) Page-Replacement Algorithm</vt:lpstr>
      <vt:lpstr>Counting Algorithms</vt:lpstr>
      <vt:lpstr>Allocation of Frames</vt:lpstr>
      <vt:lpstr>Fixed Allocation</vt:lpstr>
      <vt:lpstr>Priority Allocation</vt:lpstr>
      <vt:lpstr>Global vs. Local Allocation</vt:lpstr>
      <vt:lpstr>Thrashing</vt:lpstr>
      <vt:lpstr>Thrashing (Cont.)</vt:lpstr>
      <vt:lpstr>Demand Paging and Thrashing </vt:lpstr>
      <vt:lpstr>Locality In A Memory-Reference Pattern</vt:lpstr>
      <vt:lpstr>Working-Set Model</vt:lpstr>
      <vt:lpstr>Working-set model</vt:lpstr>
      <vt:lpstr>Keeping Track of the Working Set</vt:lpstr>
      <vt:lpstr>Page-Fault Frequency Scheme</vt:lpstr>
      <vt:lpstr>Working Sets and Page Fault Rates</vt:lpstr>
      <vt:lpstr>Memory-Mapped Files</vt:lpstr>
      <vt:lpstr>Memory Mapped Files</vt:lpstr>
      <vt:lpstr>Memory-Mapped Shared Memory in Windows</vt:lpstr>
      <vt:lpstr>Allocating Kernel Memory</vt:lpstr>
      <vt:lpstr>Buddy System</vt:lpstr>
      <vt:lpstr>Buddy System Allocator</vt:lpstr>
      <vt:lpstr>Slab Allocator</vt:lpstr>
      <vt:lpstr>Slab Allocation</vt:lpstr>
      <vt:lpstr>Other Issues -- Prepaging</vt:lpstr>
      <vt:lpstr>Other Issues – Page Size</vt:lpstr>
      <vt:lpstr>Other Issues – TLB Reach </vt:lpstr>
      <vt:lpstr>Other Issues – Program Structure</vt:lpstr>
      <vt:lpstr>Other Issues – I/O interlock</vt:lpstr>
      <vt:lpstr>Reason Why Frames Used For I/O Must Be In Memory</vt:lpstr>
      <vt:lpstr>Operating System Examples</vt:lpstr>
      <vt:lpstr>Windows XP</vt:lpstr>
      <vt:lpstr>Solaris </vt:lpstr>
      <vt:lpstr>Solaris 2 Page Scanner</vt:lpstr>
      <vt:lpstr>End of Chapter 9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Marilyn Turnamian</dc:creator>
  <cp:lastModifiedBy>Guirguis, Mina S</cp:lastModifiedBy>
  <cp:revision>184</cp:revision>
  <cp:lastPrinted>2001-06-15T13:47:43Z</cp:lastPrinted>
  <dcterms:created xsi:type="dcterms:W3CDTF">1999-08-03T15:41:59Z</dcterms:created>
  <dcterms:modified xsi:type="dcterms:W3CDTF">2019-04-16T17:09:03Z</dcterms:modified>
</cp:coreProperties>
</file>